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4008" r:id="rId1"/>
  </p:sldMasterIdLst>
  <p:notesMasterIdLst>
    <p:notesMasterId r:id="rId76"/>
  </p:notesMasterIdLst>
  <p:handoutMasterIdLst>
    <p:handoutMasterId r:id="rId77"/>
  </p:handoutMasterIdLst>
  <p:sldIdLst>
    <p:sldId id="669" r:id="rId2"/>
    <p:sldId id="256" r:id="rId3"/>
    <p:sldId id="277" r:id="rId4"/>
    <p:sldId id="650" r:id="rId5"/>
    <p:sldId id="257" r:id="rId6"/>
    <p:sldId id="686" r:id="rId7"/>
    <p:sldId id="263" r:id="rId8"/>
    <p:sldId id="259" r:id="rId9"/>
    <p:sldId id="260" r:id="rId10"/>
    <p:sldId id="261" r:id="rId11"/>
    <p:sldId id="262" r:id="rId12"/>
    <p:sldId id="266" r:id="rId13"/>
    <p:sldId id="687" r:id="rId14"/>
    <p:sldId id="269" r:id="rId15"/>
    <p:sldId id="274" r:id="rId16"/>
    <p:sldId id="270" r:id="rId17"/>
    <p:sldId id="657" r:id="rId18"/>
    <p:sldId id="688" r:id="rId19"/>
    <p:sldId id="663" r:id="rId20"/>
    <p:sldId id="664" r:id="rId21"/>
    <p:sldId id="681" r:id="rId22"/>
    <p:sldId id="682" r:id="rId23"/>
    <p:sldId id="683" r:id="rId24"/>
    <p:sldId id="684" r:id="rId25"/>
    <p:sldId id="671" r:id="rId26"/>
    <p:sldId id="672" r:id="rId27"/>
    <p:sldId id="680" r:id="rId28"/>
    <p:sldId id="673" r:id="rId29"/>
    <p:sldId id="674" r:id="rId30"/>
    <p:sldId id="675" r:id="rId31"/>
    <p:sldId id="676" r:id="rId32"/>
    <p:sldId id="677" r:id="rId33"/>
    <p:sldId id="678" r:id="rId34"/>
    <p:sldId id="679" r:id="rId35"/>
    <p:sldId id="534" r:id="rId36"/>
    <p:sldId id="689" r:id="rId37"/>
    <p:sldId id="535" r:id="rId38"/>
    <p:sldId id="536" r:id="rId39"/>
    <p:sldId id="537" r:id="rId40"/>
    <p:sldId id="666" r:id="rId41"/>
    <p:sldId id="538" r:id="rId42"/>
    <p:sldId id="539" r:id="rId43"/>
    <p:sldId id="540" r:id="rId44"/>
    <p:sldId id="652" r:id="rId45"/>
    <p:sldId id="541" r:id="rId46"/>
    <p:sldId id="542" r:id="rId47"/>
    <p:sldId id="543" r:id="rId48"/>
    <p:sldId id="544" r:id="rId49"/>
    <p:sldId id="545" r:id="rId50"/>
    <p:sldId id="653" r:id="rId51"/>
    <p:sldId id="546" r:id="rId52"/>
    <p:sldId id="520" r:id="rId53"/>
    <p:sldId id="521" r:id="rId54"/>
    <p:sldId id="522" r:id="rId55"/>
    <p:sldId id="523" r:id="rId56"/>
    <p:sldId id="524" r:id="rId57"/>
    <p:sldId id="525" r:id="rId58"/>
    <p:sldId id="526" r:id="rId59"/>
    <p:sldId id="529" r:id="rId60"/>
    <p:sldId id="654" r:id="rId61"/>
    <p:sldId id="655" r:id="rId62"/>
    <p:sldId id="530" r:id="rId63"/>
    <p:sldId id="527" r:id="rId64"/>
    <p:sldId id="528" r:id="rId65"/>
    <p:sldId id="531" r:id="rId66"/>
    <p:sldId id="532" r:id="rId67"/>
    <p:sldId id="656" r:id="rId68"/>
    <p:sldId id="658" r:id="rId69"/>
    <p:sldId id="533" r:id="rId70"/>
    <p:sldId id="547" r:id="rId71"/>
    <p:sldId id="548" r:id="rId72"/>
    <p:sldId id="685" r:id="rId73"/>
    <p:sldId id="551" r:id="rId74"/>
    <p:sldId id="668" r:id="rId75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LL" initials="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009" autoAdjust="0"/>
    <p:restoredTop sz="95560" autoAdjust="0"/>
  </p:normalViewPr>
  <p:slideViewPr>
    <p:cSldViewPr>
      <p:cViewPr>
        <p:scale>
          <a:sx n="75" d="100"/>
          <a:sy n="75" d="100"/>
        </p:scale>
        <p:origin x="-113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92"/>
    </p:cViewPr>
  </p:sorterViewPr>
  <p:notesViewPr>
    <p:cSldViewPr>
      <p:cViewPr varScale="1">
        <p:scale>
          <a:sx n="59" d="100"/>
          <a:sy n="59" d="100"/>
        </p:scale>
        <p:origin x="-2124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AD816B0-0414-45D2-A5B6-6982265CF389}" type="datetimeFigureOut">
              <a:rPr lang="fa-IR" smtClean="0"/>
              <a:pPr/>
              <a:t>1443/07/21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99267E9-18EF-47B1-BBAE-401CF7ED48AE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88377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677C89A-7357-4BAB-9580-5DA78EEECE10}" type="datetimeFigureOut">
              <a:rPr lang="fa-IR" smtClean="0"/>
              <a:pPr/>
              <a:t>1443/07/21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4C7A6EE-16B8-4129-947C-CF8FF578A55D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49204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6EE-16B8-4129-947C-CF8FF578A55D}" type="slidenum">
              <a:rPr lang="fa-IR" smtClean="0"/>
              <a:pPr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49308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6EE-16B8-4129-947C-CF8FF578A55D}" type="slidenum">
              <a:rPr lang="fa-IR" smtClean="0"/>
              <a:pPr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085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85B66C-ACE5-4CA7-91DD-F786697AE7B0}" type="datetimeFigureOut">
              <a:rPr lang="fa-IR" smtClean="0"/>
              <a:pPr/>
              <a:t>1443/07/21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9DA999-D31A-46AB-B455-2F504B978A5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85B66C-ACE5-4CA7-91DD-F786697AE7B0}" type="datetimeFigureOut">
              <a:rPr lang="fa-IR" smtClean="0"/>
              <a:pPr/>
              <a:t>1443/07/21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9DA999-D31A-46AB-B455-2F504B978A5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85B66C-ACE5-4CA7-91DD-F786697AE7B0}" type="datetimeFigureOut">
              <a:rPr lang="fa-IR" smtClean="0"/>
              <a:pPr/>
              <a:t>1443/07/21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9DA999-D31A-46AB-B455-2F504B978A5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85B66C-ACE5-4CA7-91DD-F786697AE7B0}" type="datetimeFigureOut">
              <a:rPr lang="fa-IR" smtClean="0"/>
              <a:pPr/>
              <a:t>1443/07/21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9DA999-D31A-46AB-B455-2F504B978A5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85B66C-ACE5-4CA7-91DD-F786697AE7B0}" type="datetimeFigureOut">
              <a:rPr lang="fa-IR" smtClean="0"/>
              <a:pPr/>
              <a:t>1443/07/21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9DA999-D31A-46AB-B455-2F504B978A5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85B66C-ACE5-4CA7-91DD-F786697AE7B0}" type="datetimeFigureOut">
              <a:rPr lang="fa-IR" smtClean="0"/>
              <a:pPr/>
              <a:t>1443/07/21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9DA999-D31A-46AB-B455-2F504B978A5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85B66C-ACE5-4CA7-91DD-F786697AE7B0}" type="datetimeFigureOut">
              <a:rPr lang="fa-IR" smtClean="0"/>
              <a:pPr/>
              <a:t>1443/07/21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9DA999-D31A-46AB-B455-2F504B978A5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85B66C-ACE5-4CA7-91DD-F786697AE7B0}" type="datetimeFigureOut">
              <a:rPr lang="fa-IR" smtClean="0"/>
              <a:pPr/>
              <a:t>1443/07/21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9DA999-D31A-46AB-B455-2F504B978A5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85B66C-ACE5-4CA7-91DD-F786697AE7B0}" type="datetimeFigureOut">
              <a:rPr lang="fa-IR" smtClean="0"/>
              <a:pPr/>
              <a:t>1443/07/21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9DA999-D31A-46AB-B455-2F504B978A5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85B66C-ACE5-4CA7-91DD-F786697AE7B0}" type="datetimeFigureOut">
              <a:rPr lang="fa-IR" smtClean="0"/>
              <a:pPr/>
              <a:t>1443/07/21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9DA999-D31A-46AB-B455-2F504B978A52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685B66C-ACE5-4CA7-91DD-F786697AE7B0}" type="datetimeFigureOut">
              <a:rPr lang="fa-IR" smtClean="0"/>
              <a:pPr/>
              <a:t>1443/07/21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9DA999-D31A-46AB-B455-2F504B978A52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685B66C-ACE5-4CA7-91DD-F786697AE7B0}" type="datetimeFigureOut">
              <a:rPr lang="fa-IR" smtClean="0"/>
              <a:pPr/>
              <a:t>1443/07/21</a:t>
            </a:fld>
            <a:endParaRPr lang="fa-I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79DA999-D31A-46AB-B455-2F504B978A52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0.wav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7.pn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4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76672"/>
            <a:ext cx="8352928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8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143008"/>
          </a:xfrm>
        </p:spPr>
        <p:txBody>
          <a:bodyPr>
            <a:noAutofit/>
          </a:bodyPr>
          <a:lstStyle/>
          <a:p>
            <a:pPr algn="ctr"/>
            <a:r>
              <a:rPr lang="fa-IR" sz="6000" b="1" dirty="0" smtClean="0">
                <a:solidFill>
                  <a:schemeClr val="tx1"/>
                </a:solidFill>
              </a:rPr>
              <a:t>بیمار شماره 3</a:t>
            </a:r>
            <a:endParaRPr lang="fa-IR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420889"/>
            <a:ext cx="8118178" cy="3240360"/>
          </a:xfrm>
        </p:spPr>
        <p:txBody>
          <a:bodyPr/>
          <a:lstStyle/>
          <a:p>
            <a:pPr algn="just" rtl="1">
              <a:buNone/>
            </a:pPr>
            <a:r>
              <a:rPr lang="fa-IR" sz="3200" dirty="0" smtClean="0"/>
              <a:t>دختر </a:t>
            </a:r>
            <a:r>
              <a:rPr lang="fa-IR" sz="3200" dirty="0"/>
              <a:t>دانشجوی 19 ساله با شکایت از گلودرد که تنها مختصری قرمزی در گلو داشته ولی تب </a:t>
            </a:r>
            <a:r>
              <a:rPr lang="fa-IR" sz="3200" dirty="0" smtClean="0"/>
              <a:t>ندارد.احساس </a:t>
            </a:r>
            <a:r>
              <a:rPr lang="fa-IR" sz="3200" dirty="0"/>
              <a:t>شرمندگی </a:t>
            </a:r>
            <a:r>
              <a:rPr lang="fa-IR" sz="3200" dirty="0" smtClean="0"/>
              <a:t>میکند </a:t>
            </a:r>
            <a:r>
              <a:rPr lang="fa-IR" sz="3200" dirty="0"/>
              <a:t>و قبلا در خصوص چنین بیماری جزئی با شما مشورت نکرده است . </a:t>
            </a:r>
            <a:endParaRPr lang="en-US" sz="3200" dirty="0"/>
          </a:p>
          <a:p>
            <a:endParaRPr lang="fa-IR" dirty="0">
              <a:solidFill>
                <a:schemeClr val="bg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57232"/>
            <a:ext cx="7975768" cy="1143000"/>
          </a:xfrm>
        </p:spPr>
        <p:txBody>
          <a:bodyPr>
            <a:normAutofit/>
          </a:bodyPr>
          <a:lstStyle/>
          <a:p>
            <a:pPr algn="ctr"/>
            <a:r>
              <a:rPr lang="fa-IR" sz="5400" b="1" dirty="0" smtClean="0">
                <a:solidFill>
                  <a:schemeClr val="tx1"/>
                </a:solidFill>
              </a:rPr>
              <a:t>بیمار شماره 4</a:t>
            </a:r>
            <a:endParaRPr lang="fa-IR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564904"/>
            <a:ext cx="7758138" cy="2880320"/>
          </a:xfrm>
        </p:spPr>
        <p:txBody>
          <a:bodyPr>
            <a:normAutofit/>
          </a:bodyPr>
          <a:lstStyle/>
          <a:p>
            <a:pPr algn="just" rtl="1">
              <a:buNone/>
            </a:pPr>
            <a:r>
              <a:rPr lang="fa-IR" dirty="0" smtClean="0"/>
              <a:t>خانمی </a:t>
            </a:r>
            <a:r>
              <a:rPr lang="fa-IR" dirty="0"/>
              <a:t>29 ساله با گلودرد شدید به دلیل عفونت باکتریای شدید که با وجود مصرف </a:t>
            </a:r>
            <a:r>
              <a:rPr lang="fa-IR" dirty="0" smtClean="0"/>
              <a:t>پنی سیلین </a:t>
            </a:r>
            <a:r>
              <a:rPr lang="fa-IR" dirty="0"/>
              <a:t>خوراکی در هفته گذشته هنوز ناراحت است .</a:t>
            </a:r>
            <a:endParaRPr lang="en-US" dirty="0"/>
          </a:p>
          <a:p>
            <a:pPr algn="just" rtl="1">
              <a:buNone/>
            </a:pPr>
            <a:endParaRPr lang="fa-IR" sz="20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11967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0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a-IR" sz="5400" dirty="0" smtClean="0">
                <a:solidFill>
                  <a:schemeClr val="tx1"/>
                </a:solidFill>
              </a:rPr>
              <a:t>چکیده گام اول</a:t>
            </a:r>
            <a:endParaRPr lang="fa-IR" sz="5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Babak\Desktop\download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6912768" cy="362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832" y="9807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472" y="1357298"/>
            <a:ext cx="814393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fa-IR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گام </a:t>
            </a:r>
            <a:r>
              <a:rPr lang="fa-IR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دوم</a:t>
            </a:r>
          </a:p>
          <a:p>
            <a:pPr algn="ctr"/>
            <a:r>
              <a:rPr lang="fa-IR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تعیین هدف های درمانی</a:t>
            </a:r>
            <a:endParaRPr lang="fa-IR" sz="7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5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78579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a-IR" sz="5400" b="1" dirty="0" smtClean="0">
                <a:solidFill>
                  <a:schemeClr val="tx1"/>
                </a:solidFill>
              </a:rPr>
              <a:t>بیمار شماره 5</a:t>
            </a:r>
            <a:endParaRPr lang="fa-IR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04865"/>
            <a:ext cx="8119888" cy="3600400"/>
          </a:xfrm>
        </p:spPr>
        <p:txBody>
          <a:bodyPr>
            <a:normAutofit/>
          </a:bodyPr>
          <a:lstStyle/>
          <a:p>
            <a:pPr algn="just" rtl="1">
              <a:buNone/>
            </a:pPr>
            <a:endParaRPr lang="fa-IR" dirty="0" smtClean="0"/>
          </a:p>
          <a:p>
            <a:pPr algn="just" rtl="1">
              <a:buNone/>
            </a:pPr>
            <a:r>
              <a:rPr lang="fa-IR" dirty="0" smtClean="0"/>
              <a:t>دختری </a:t>
            </a:r>
            <a:r>
              <a:rPr lang="fa-IR" dirty="0"/>
              <a:t>5 ساله با اسهال آبکی بدون استفراغ به مدت سه روز مراجعه کرده است </a:t>
            </a:r>
            <a:r>
              <a:rPr lang="fa-IR" dirty="0" smtClean="0"/>
              <a:t>.</a:t>
            </a:r>
          </a:p>
          <a:p>
            <a:pPr algn="just" rtl="1">
              <a:buNone/>
            </a:pPr>
            <a:r>
              <a:rPr lang="fa-IR" dirty="0" smtClean="0"/>
              <a:t> </a:t>
            </a:r>
            <a:r>
              <a:rPr lang="fa-IR" dirty="0"/>
              <a:t>وی از 24 ساعت قبل دفع ادرار نداشته </a:t>
            </a:r>
            <a:r>
              <a:rPr lang="fa-IR" dirty="0" smtClean="0"/>
              <a:t>است. </a:t>
            </a:r>
            <a:r>
              <a:rPr lang="fa-IR" dirty="0"/>
              <a:t>تب ندارد ، نبض وی تند و پوست خشک است . </a:t>
            </a:r>
            <a:endParaRPr lang="fa-IR" dirty="0" smtClean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11967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fa-IR" sz="4800" dirty="0" smtClean="0">
                <a:solidFill>
                  <a:schemeClr val="tx1"/>
                </a:solidFill>
              </a:rPr>
              <a:t>هدفها و روشهای </a:t>
            </a:r>
            <a:r>
              <a:rPr lang="fa-IR" sz="4800" dirty="0" smtClean="0">
                <a:solidFill>
                  <a:schemeClr val="tx1"/>
                </a:solidFill>
              </a:rPr>
              <a:t>درمانی</a:t>
            </a:r>
            <a:endParaRPr lang="fa-IR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88840"/>
            <a:ext cx="7929618" cy="3554419"/>
          </a:xfrm>
        </p:spPr>
        <p:txBody>
          <a:bodyPr>
            <a:normAutofit/>
          </a:bodyPr>
          <a:lstStyle/>
          <a:p>
            <a:pPr lvl="0" algn="just" rtl="1">
              <a:buFont typeface="Wingdings" pitchFamily="2" charset="2"/>
              <a:buChar char="ü"/>
            </a:pPr>
            <a:endParaRPr lang="fa-IR" dirty="0" smtClean="0"/>
          </a:p>
          <a:p>
            <a:pPr lvl="0" algn="just" rtl="1">
              <a:buFont typeface="Wingdings" pitchFamily="2" charset="2"/>
              <a:buChar char="ü"/>
            </a:pPr>
            <a:r>
              <a:rPr lang="fa-IR" dirty="0" smtClean="0"/>
              <a:t>جلوگیری </a:t>
            </a:r>
            <a:r>
              <a:rPr lang="fa-IR" dirty="0" smtClean="0"/>
              <a:t>از کاهش بیشتر آب بدن </a:t>
            </a:r>
            <a:endParaRPr lang="en-US" dirty="0" smtClean="0"/>
          </a:p>
          <a:p>
            <a:pPr lvl="0" algn="just" rtl="1">
              <a:buFont typeface="Wingdings" pitchFamily="2" charset="2"/>
              <a:buChar char="ü"/>
            </a:pPr>
            <a:r>
              <a:rPr lang="fa-IR" dirty="0" smtClean="0"/>
              <a:t>جبران آب و املاح از دست رفته</a:t>
            </a:r>
            <a:endParaRPr lang="en-US" dirty="0" smtClean="0"/>
          </a:p>
          <a:p>
            <a:pPr algn="just" rtl="1">
              <a:buFont typeface="Wingdings" pitchFamily="2" charset="2"/>
              <a:buChar char="ü"/>
            </a:pPr>
            <a:r>
              <a:rPr lang="fa-IR" dirty="0" smtClean="0"/>
              <a:t>به دلیل عفونت ویروسی درمان با آنتی بیوتیک غیر منطقی است.</a:t>
            </a:r>
          </a:p>
          <a:p>
            <a:pPr algn="just" rtl="1">
              <a:buNone/>
            </a:pPr>
            <a:endParaRPr lang="fa-IR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8448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8572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a-IR" sz="5400" b="1" dirty="0" smtClean="0">
                <a:solidFill>
                  <a:schemeClr val="tx1"/>
                </a:solidFill>
              </a:rPr>
              <a:t>بیمار شماره 3</a:t>
            </a:r>
            <a:r>
              <a:rPr lang="fa-IR" sz="2800" b="1" dirty="0" smtClean="0">
                <a:solidFill>
                  <a:schemeClr val="tx1"/>
                </a:solidFill>
              </a:rPr>
              <a:t> </a:t>
            </a:r>
            <a:endParaRPr lang="fa-IR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214555"/>
            <a:ext cx="8075240" cy="3590710"/>
          </a:xfrm>
        </p:spPr>
        <p:txBody>
          <a:bodyPr>
            <a:normAutofit/>
          </a:bodyPr>
          <a:lstStyle/>
          <a:p>
            <a:pPr algn="just" rtl="1">
              <a:buNone/>
            </a:pPr>
            <a:endParaRPr lang="fa-IR" dirty="0" smtClean="0"/>
          </a:p>
          <a:p>
            <a:pPr algn="just" rtl="1">
              <a:buNone/>
            </a:pPr>
            <a:r>
              <a:rPr lang="fa-IR" dirty="0" smtClean="0"/>
              <a:t>دختر </a:t>
            </a:r>
            <a:r>
              <a:rPr lang="fa-IR" dirty="0"/>
              <a:t>دانشجوی 19 ساله با شکایت از گلودرد مراجعه کرده است . بجز قرمزی  مختصری درپشت گلو علامت دیگری ندارد . </a:t>
            </a:r>
            <a:endParaRPr lang="fa-IR" dirty="0" smtClean="0"/>
          </a:p>
          <a:p>
            <a:pPr algn="just" rtl="1">
              <a:buNone/>
            </a:pPr>
            <a:r>
              <a:rPr lang="fa-IR" dirty="0" smtClean="0"/>
              <a:t>در </a:t>
            </a:r>
            <a:r>
              <a:rPr lang="fa-IR" dirty="0"/>
              <a:t>گزارش تاریخچه اظهار </a:t>
            </a:r>
            <a:r>
              <a:rPr lang="fa-IR" dirty="0" smtClean="0"/>
              <a:t>می دارد  </a:t>
            </a:r>
            <a:r>
              <a:rPr lang="fa-IR" dirty="0"/>
              <a:t>که 3 ماه است قاعده نشده و در معاینه مشخص </a:t>
            </a:r>
            <a:r>
              <a:rPr lang="fa-IR" dirty="0" smtClean="0"/>
              <a:t>می شود </a:t>
            </a:r>
            <a:r>
              <a:rPr lang="fa-IR" dirty="0"/>
              <a:t>سه ماهه باردار است. </a:t>
            </a:r>
            <a:endParaRPr lang="en-US" dirty="0"/>
          </a:p>
          <a:p>
            <a:pPr algn="r" rtl="1">
              <a:buNone/>
            </a:pP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3407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28" y="1333152"/>
            <a:ext cx="8229600" cy="2311872"/>
          </a:xfrm>
        </p:spPr>
        <p:txBody>
          <a:bodyPr>
            <a:noAutofit/>
          </a:bodyPr>
          <a:lstStyle/>
          <a:p>
            <a:pPr algn="ctr"/>
            <a:r>
              <a:rPr lang="fa-IR" sz="6600" dirty="0" smtClean="0">
                <a:solidFill>
                  <a:schemeClr val="tx1"/>
                </a:solidFill>
              </a:rPr>
              <a:t>نتیجه </a:t>
            </a:r>
            <a:r>
              <a:rPr lang="fa-IR" sz="6600" dirty="0" smtClean="0">
                <a:solidFill>
                  <a:schemeClr val="tx1"/>
                </a:solidFill>
              </a:rPr>
              <a:t>گیری</a:t>
            </a:r>
            <a:endParaRPr lang="en-US" sz="6600" dirty="0">
              <a:solidFill>
                <a:schemeClr val="tx1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1960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3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472" y="1357298"/>
            <a:ext cx="814393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fa-IR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گام </a:t>
            </a:r>
            <a:r>
              <a:rPr lang="fa-IR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سوم</a:t>
            </a:r>
          </a:p>
          <a:p>
            <a:pPr algn="ctr"/>
            <a:r>
              <a:rPr lang="fa-IR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انتخاب درمان</a:t>
            </a:r>
            <a:endParaRPr lang="fa-IR" sz="7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360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1143000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گام سوم: انتخاب درمان مناسب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rmAutofit/>
          </a:bodyPr>
          <a:lstStyle/>
          <a:p>
            <a:pPr algn="r" rtl="1"/>
            <a:endParaRPr lang="fa-IR" dirty="0" smtClean="0"/>
          </a:p>
          <a:p>
            <a:pPr algn="r" rtl="1"/>
            <a:r>
              <a:rPr lang="fa-IR" dirty="0" smtClean="0"/>
              <a:t>انتخاب درمان شخصی</a:t>
            </a:r>
          </a:p>
          <a:p>
            <a:pPr algn="r" rtl="1"/>
            <a:r>
              <a:rPr lang="fa-IR" dirty="0" smtClean="0"/>
              <a:t>انتخاب داروی شخصی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2848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4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99592" y="620689"/>
            <a:ext cx="6933139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نسخه </a:t>
            </a:r>
            <a:r>
              <a:rPr lang="fa-IR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نویسی</a:t>
            </a:r>
          </a:p>
          <a:p>
            <a:pPr algn="ctr"/>
            <a:endParaRPr lang="fa-IR" sz="9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fa-IR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سوما بهمنی- هیات علمی علوم پزشکی </a:t>
            </a:r>
            <a:r>
              <a:rPr lang="fa-IR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کردستان</a:t>
            </a:r>
            <a:endParaRPr lang="en-US" sz="9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n-U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47251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985312"/>
          </a:xfrm>
        </p:spPr>
        <p:txBody>
          <a:bodyPr>
            <a:noAutofit/>
          </a:bodyPr>
          <a:lstStyle/>
          <a:p>
            <a:pPr algn="ctr"/>
            <a:r>
              <a:rPr lang="fa-IR" b="1" dirty="0" smtClean="0">
                <a:solidFill>
                  <a:schemeClr val="tx1"/>
                </a:solidFill>
              </a:rPr>
              <a:t>تفاوت داروی شخصی و درمان </a:t>
            </a:r>
            <a:r>
              <a:rPr lang="fa-IR" b="1" dirty="0" smtClean="0">
                <a:solidFill>
                  <a:schemeClr val="tx1"/>
                </a:solidFill>
              </a:rPr>
              <a:t>شخصی</a:t>
            </a:r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04864"/>
            <a:ext cx="8069074" cy="3525831"/>
          </a:xfrm>
        </p:spPr>
        <p:txBody>
          <a:bodyPr>
            <a:normAutofit/>
          </a:bodyPr>
          <a:lstStyle/>
          <a:p>
            <a:pPr algn="just" rtl="1"/>
            <a:endParaRPr lang="fa-IR" dirty="0" smtClean="0"/>
          </a:p>
          <a:p>
            <a:pPr algn="just" rtl="1"/>
            <a:endParaRPr lang="fa-IR" dirty="0"/>
          </a:p>
          <a:p>
            <a:pPr algn="just" rtl="1"/>
            <a:r>
              <a:rPr lang="fa-IR" dirty="0" smtClean="0"/>
              <a:t>تمام </a:t>
            </a:r>
            <a:r>
              <a:rPr lang="fa-IR" dirty="0"/>
              <a:t>بیماریها الزاما با دارو درمان </a:t>
            </a:r>
            <a:r>
              <a:rPr lang="fa-IR" dirty="0" smtClean="0"/>
              <a:t>نمی شوند.</a:t>
            </a:r>
          </a:p>
          <a:p>
            <a:pPr algn="just" rtl="1"/>
            <a:r>
              <a:rPr lang="fa-IR" dirty="0" smtClean="0"/>
              <a:t>هر </a:t>
            </a:r>
            <a:r>
              <a:rPr lang="fa-IR" dirty="0"/>
              <a:t>درمان شخصی </a:t>
            </a:r>
            <a:r>
              <a:rPr lang="fa-IR" dirty="0" smtClean="0"/>
              <a:t>لزوما </a:t>
            </a:r>
            <a:r>
              <a:rPr lang="fa-IR" dirty="0"/>
              <a:t>داروی شخصی نیست.</a:t>
            </a:r>
            <a:endParaRPr lang="en-US" dirty="0"/>
          </a:p>
          <a:p>
            <a:pPr algn="just" rtl="1">
              <a:buNone/>
            </a:pPr>
            <a:endParaRPr lang="fa-IR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8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857232"/>
            <a:ext cx="7688306" cy="843576"/>
          </a:xfrm>
        </p:spPr>
        <p:txBody>
          <a:bodyPr>
            <a:normAutofit fontScale="90000"/>
          </a:bodyPr>
          <a:lstStyle/>
          <a:p>
            <a:pPr algn="ctr"/>
            <a:r>
              <a:rPr lang="fa-IR" sz="5400" b="1" dirty="0">
                <a:solidFill>
                  <a:schemeClr val="tx1"/>
                </a:solidFill>
              </a:rPr>
              <a:t>درمان شخصی </a:t>
            </a:r>
            <a:endParaRPr lang="fa-IR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060848"/>
            <a:ext cx="7972452" cy="3456384"/>
          </a:xfrm>
        </p:spPr>
        <p:txBody>
          <a:bodyPr>
            <a:normAutofit/>
          </a:bodyPr>
          <a:lstStyle/>
          <a:p>
            <a:pPr marL="514350" lvl="0" indent="-514350" algn="just" rtl="1">
              <a:buFont typeface="+mj-lt"/>
              <a:buAutoNum type="arabicPeriod"/>
            </a:pPr>
            <a:endParaRPr lang="fa-IR" sz="2400" dirty="0" smtClean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400" dirty="0" smtClean="0"/>
              <a:t>درمان </a:t>
            </a:r>
            <a:r>
              <a:rPr lang="fa-IR" sz="2400" dirty="0"/>
              <a:t>با یک دارو</a:t>
            </a:r>
            <a:endParaRPr lang="en-US" sz="2400" dirty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400" dirty="0"/>
              <a:t>درمان بدون دارو مانند: بخیه زدن یک </a:t>
            </a:r>
            <a:r>
              <a:rPr lang="fa-IR" sz="2400" dirty="0" smtClean="0"/>
              <a:t>زخم، فیزیوتراپی، </a:t>
            </a:r>
            <a:r>
              <a:rPr lang="fa-IR" sz="2400" dirty="0"/>
              <a:t>طب سوزنی و...</a:t>
            </a:r>
            <a:endParaRPr lang="en-US" sz="2400" dirty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400" dirty="0"/>
              <a:t>در اختیار گذاردن اطلاعات ، </a:t>
            </a:r>
            <a:r>
              <a:rPr lang="fa-IR" sz="2400" dirty="0" smtClean="0"/>
              <a:t>توصیه های </a:t>
            </a:r>
            <a:r>
              <a:rPr lang="fa-IR" sz="2400" dirty="0"/>
              <a:t>لازم و دلگرمی به بیمار</a:t>
            </a:r>
            <a:endParaRPr lang="en-US" sz="2400" dirty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400" dirty="0"/>
              <a:t>ارجاع</a:t>
            </a:r>
            <a:endParaRPr lang="en-US" sz="2400" dirty="0"/>
          </a:p>
          <a:p>
            <a:pPr algn="just" rtl="1">
              <a:buNone/>
            </a:pPr>
            <a:endParaRPr lang="fa-IR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1124744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5301" y="109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6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7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fa-IR" sz="7300" b="1" dirty="0" smtClean="0">
                <a:solidFill>
                  <a:schemeClr val="tx1"/>
                </a:solidFill>
              </a:rPr>
              <a:t>یبوست</a:t>
            </a:r>
            <a:r>
              <a:rPr lang="fa-IR" b="1" dirty="0" smtClean="0">
                <a:solidFill>
                  <a:schemeClr val="tx1"/>
                </a:solidFill>
              </a:rPr>
              <a:t> </a:t>
            </a:r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786" y="2285992"/>
            <a:ext cx="7602638" cy="3879312"/>
          </a:xfrm>
        </p:spPr>
        <p:txBody>
          <a:bodyPr>
            <a:noAutofit/>
          </a:bodyPr>
          <a:lstStyle/>
          <a:p>
            <a:pPr marL="514350" lvl="0" indent="-514350" algn="just" rtl="1">
              <a:buFont typeface="+mj-lt"/>
              <a:buAutoNum type="arabicPeriod"/>
            </a:pPr>
            <a:r>
              <a:rPr lang="fa-IR" sz="2000" b="1" dirty="0" smtClean="0"/>
              <a:t>درمان </a:t>
            </a:r>
            <a:r>
              <a:rPr lang="fa-IR" sz="2000" b="1" dirty="0"/>
              <a:t>بدون دارو : </a:t>
            </a:r>
            <a:r>
              <a:rPr lang="fa-IR" sz="2000" dirty="0"/>
              <a:t>ورزش و تمرینات بدنی </a:t>
            </a:r>
            <a:endParaRPr lang="en-US" sz="2000" dirty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000" b="1" dirty="0"/>
              <a:t>درمان با دارو </a:t>
            </a:r>
            <a:r>
              <a:rPr lang="fa-IR" sz="2000" b="1" dirty="0" smtClean="0"/>
              <a:t>: </a:t>
            </a:r>
            <a:r>
              <a:rPr lang="fa-IR" sz="2000" dirty="0" smtClean="0"/>
              <a:t>مسهل </a:t>
            </a:r>
            <a:r>
              <a:rPr lang="fa-IR" sz="2000" dirty="0"/>
              <a:t>(داروی شخصی شما)</a:t>
            </a:r>
            <a:endParaRPr lang="en-US" sz="2000" dirty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000" b="1" dirty="0"/>
              <a:t>ارجاع برای درمان :</a:t>
            </a:r>
            <a:r>
              <a:rPr lang="fa-IR" sz="2000" dirty="0"/>
              <a:t>لازم </a:t>
            </a:r>
            <a:r>
              <a:rPr lang="fa-IR" sz="2000" dirty="0" smtClean="0"/>
              <a:t>نیست</a:t>
            </a:r>
            <a:endParaRPr lang="fa-IR" sz="2000" dirty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000" b="1" dirty="0" smtClean="0"/>
              <a:t>توصیه </a:t>
            </a:r>
            <a:r>
              <a:rPr lang="fa-IR" sz="2000" b="1" dirty="0"/>
              <a:t>و ارائه اطلاعات </a:t>
            </a:r>
            <a:r>
              <a:rPr lang="fa-IR" sz="2000" b="1" dirty="0" smtClean="0"/>
              <a:t>: </a:t>
            </a:r>
          </a:p>
          <a:p>
            <a:pPr marL="514350" lvl="0" indent="111125" algn="just" rtl="1">
              <a:buFont typeface="Wingdings" pitchFamily="2" charset="2"/>
              <a:buChar char="v"/>
            </a:pPr>
            <a:r>
              <a:rPr lang="fa-IR" sz="2000" dirty="0" smtClean="0"/>
              <a:t>مقدار </a:t>
            </a:r>
            <a:r>
              <a:rPr lang="fa-IR" sz="2000" dirty="0"/>
              <a:t>زیادی آب بنوشید </a:t>
            </a:r>
            <a:endParaRPr lang="fa-IR" sz="2000" dirty="0" smtClean="0"/>
          </a:p>
          <a:p>
            <a:pPr marL="514350" lvl="0" indent="111125" algn="just" rtl="1">
              <a:buFont typeface="Wingdings" pitchFamily="2" charset="2"/>
              <a:buChar char="v"/>
            </a:pPr>
            <a:r>
              <a:rPr lang="fa-IR" sz="2000" dirty="0" smtClean="0"/>
              <a:t> </a:t>
            </a:r>
            <a:r>
              <a:rPr lang="fa-IR" sz="2000" dirty="0"/>
              <a:t>میوه و غذاهای فیبردار بخورید </a:t>
            </a:r>
            <a:endParaRPr lang="fa-IR" sz="2000" dirty="0" smtClean="0"/>
          </a:p>
          <a:p>
            <a:pPr marL="514350" lvl="0" indent="111125" algn="just" rtl="1">
              <a:buFont typeface="Wingdings" pitchFamily="2" charset="2"/>
              <a:buChar char="v"/>
            </a:pPr>
            <a:r>
              <a:rPr lang="fa-IR" sz="2000" dirty="0" smtClean="0"/>
              <a:t>فقط </a:t>
            </a:r>
            <a:r>
              <a:rPr lang="fa-IR" sz="2000" dirty="0"/>
              <a:t>هنگامی به دستشویی برید که احساس دفع دارید </a:t>
            </a:r>
            <a:endParaRPr lang="fa-IR" sz="2000" dirty="0" smtClean="0"/>
          </a:p>
          <a:p>
            <a:pPr marL="514350" lvl="0" indent="111125" algn="just" rtl="1">
              <a:buFont typeface="Wingdings" pitchFamily="2" charset="2"/>
              <a:buChar char="v"/>
            </a:pPr>
            <a:r>
              <a:rPr lang="fa-IR" sz="2000" dirty="0" smtClean="0"/>
              <a:t> </a:t>
            </a:r>
            <a:r>
              <a:rPr lang="fa-IR" sz="2000" dirty="0"/>
              <a:t>سعی نکنید با زور و فشار دفع کنید </a:t>
            </a:r>
            <a:endParaRPr lang="fa-IR" sz="2000" dirty="0" smtClean="0"/>
          </a:p>
          <a:p>
            <a:pPr marL="514350" lvl="0" indent="111125" algn="just" rtl="1">
              <a:buFont typeface="Wingdings" pitchFamily="2" charset="2"/>
              <a:buChar char="v"/>
            </a:pPr>
            <a:r>
              <a:rPr lang="fa-IR" sz="2000" dirty="0" smtClean="0"/>
              <a:t>به </a:t>
            </a:r>
            <a:r>
              <a:rPr lang="fa-IR" sz="2000" dirty="0"/>
              <a:t>بیمار اطمینان دهید که هیچ </a:t>
            </a:r>
            <a:r>
              <a:rPr lang="fa-IR" sz="2000" dirty="0" smtClean="0"/>
              <a:t>نشانه ای </a:t>
            </a:r>
            <a:r>
              <a:rPr lang="fa-IR" sz="2000" dirty="0"/>
              <a:t>از یک بیماری دیگر نیست.</a:t>
            </a:r>
            <a:endParaRPr lang="en-US" sz="2000" dirty="0"/>
          </a:p>
          <a:p>
            <a:pPr algn="just" rtl="1">
              <a:buNone/>
            </a:pPr>
            <a:endParaRPr lang="fa-IR" sz="2000" dirty="0"/>
          </a:p>
        </p:txBody>
      </p:sp>
    </p:spTree>
    <p:extLst>
      <p:ext uri="{BB962C8B-B14F-4D97-AF65-F5344CB8AC3E}">
        <p14:creationId xmlns:p14="http://schemas.microsoft.com/office/powerpoint/2010/main" val="32009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80920" cy="1143008"/>
          </a:xfrm>
        </p:spPr>
        <p:txBody>
          <a:bodyPr>
            <a:noAutofit/>
          </a:bodyPr>
          <a:lstStyle/>
          <a:p>
            <a:pPr algn="ctr"/>
            <a:r>
              <a:rPr lang="fa-IR" sz="2800" b="1" dirty="0" smtClean="0">
                <a:solidFill>
                  <a:schemeClr val="tx1"/>
                </a:solidFill>
              </a:rPr>
              <a:t>اسهال حاد آبکی همراه با کم شدن خفیف آب در </a:t>
            </a:r>
            <a:r>
              <a:rPr lang="fa-IR" sz="2800" b="1" dirty="0" smtClean="0">
                <a:solidFill>
                  <a:schemeClr val="tx1"/>
                </a:solidFill>
              </a:rPr>
              <a:t>کودکان</a:t>
            </a:r>
            <a:endParaRPr lang="fa-IR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060848"/>
            <a:ext cx="7890670" cy="3744416"/>
          </a:xfrm>
        </p:spPr>
        <p:txBody>
          <a:bodyPr>
            <a:normAutofit/>
          </a:bodyPr>
          <a:lstStyle/>
          <a:p>
            <a:pPr marL="514350" lvl="0" indent="-514350" algn="just" rtl="1">
              <a:buFont typeface="+mj-lt"/>
              <a:buAutoNum type="arabicPeriod"/>
            </a:pPr>
            <a:endParaRPr lang="fa-IR" sz="2000" b="1" dirty="0" smtClean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000" b="1" dirty="0" smtClean="0"/>
              <a:t>درمان </a:t>
            </a:r>
            <a:r>
              <a:rPr lang="fa-IR" sz="2000" b="1" dirty="0"/>
              <a:t>بدون دارو :  </a:t>
            </a:r>
            <a:r>
              <a:rPr lang="fa-IR" sz="2000" dirty="0"/>
              <a:t>مایعات اضافی ( </a:t>
            </a:r>
            <a:r>
              <a:rPr lang="fa-IR" sz="2000" dirty="0" smtClean="0"/>
              <a:t>آب برنج </a:t>
            </a:r>
            <a:r>
              <a:rPr lang="fa-IR" sz="2000" dirty="0"/>
              <a:t>، </a:t>
            </a:r>
            <a:r>
              <a:rPr lang="fa-IR" sz="2000" dirty="0" smtClean="0"/>
              <a:t>آبمیوه </a:t>
            </a:r>
            <a:r>
              <a:rPr lang="fa-IR" sz="2000" dirty="0"/>
              <a:t>، </a:t>
            </a:r>
            <a:r>
              <a:rPr lang="fa-IR" sz="2000" dirty="0" smtClean="0"/>
              <a:t>محلول های </a:t>
            </a:r>
            <a:r>
              <a:rPr lang="fa-IR" sz="2000" dirty="0"/>
              <a:t>قندی</a:t>
            </a:r>
            <a:r>
              <a:rPr lang="fa-IR" sz="2000" dirty="0" smtClean="0"/>
              <a:t>/ نمکی </a:t>
            </a:r>
            <a:r>
              <a:rPr lang="fa-IR" sz="2000" dirty="0"/>
              <a:t>خانگی)</a:t>
            </a:r>
            <a:endParaRPr lang="en-US" sz="2000" dirty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000" b="1" dirty="0"/>
              <a:t>درمان با دارو : </a:t>
            </a:r>
            <a:r>
              <a:rPr lang="fa-IR" sz="2000" dirty="0"/>
              <a:t>محلول </a:t>
            </a:r>
            <a:r>
              <a:rPr lang="en-US" sz="2000" dirty="0"/>
              <a:t>ORS  </a:t>
            </a:r>
            <a:r>
              <a:rPr lang="fa-IR" sz="2000" dirty="0"/>
              <a:t> ، خوراکی یا با  لوله معدی </a:t>
            </a:r>
            <a:endParaRPr lang="en-US" sz="2000" dirty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000" b="1" dirty="0"/>
              <a:t>ارجاع برای درمان : </a:t>
            </a:r>
            <a:r>
              <a:rPr lang="fa-IR" sz="2000" dirty="0"/>
              <a:t>مورد ندارد</a:t>
            </a:r>
            <a:endParaRPr lang="en-US" sz="2000" dirty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000" b="1" dirty="0"/>
              <a:t>توصیه و ارائه اطلاعات </a:t>
            </a:r>
            <a:r>
              <a:rPr lang="fa-IR" sz="2000" b="1" dirty="0" smtClean="0"/>
              <a:t>:</a:t>
            </a:r>
          </a:p>
          <a:p>
            <a:pPr marL="514350" lvl="0" indent="476250" algn="just" rtl="1">
              <a:buFont typeface="Wingdings" pitchFamily="2" charset="2"/>
              <a:buChar char="v"/>
            </a:pPr>
            <a:r>
              <a:rPr lang="fa-IR" sz="2000" b="1" dirty="0" smtClean="0"/>
              <a:t> </a:t>
            </a:r>
            <a:r>
              <a:rPr lang="fa-IR" sz="2000" dirty="0"/>
              <a:t>به شیر دادن منظم و تغذیه ادامه دهد  </a:t>
            </a:r>
            <a:endParaRPr lang="fa-IR" sz="2000" dirty="0" smtClean="0"/>
          </a:p>
          <a:p>
            <a:pPr marL="514350" lvl="0" indent="476250" algn="just" rtl="1">
              <a:buFont typeface="Wingdings" pitchFamily="2" charset="2"/>
              <a:buChar char="v"/>
            </a:pPr>
            <a:r>
              <a:rPr lang="fa-IR" sz="2000" dirty="0" smtClean="0"/>
              <a:t> </a:t>
            </a:r>
            <a:r>
              <a:rPr lang="fa-IR" sz="2000" dirty="0"/>
              <a:t>دقیقا کودک را تحت نظر داشته </a:t>
            </a:r>
            <a:r>
              <a:rPr lang="fa-IR" sz="2000" dirty="0" smtClean="0"/>
              <a:t>باشد</a:t>
            </a:r>
            <a:r>
              <a:rPr lang="fa-IR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66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770998"/>
          </a:xfrm>
        </p:spPr>
        <p:txBody>
          <a:bodyPr>
            <a:normAutofit fontScale="90000"/>
          </a:bodyPr>
          <a:lstStyle/>
          <a:p>
            <a:pPr algn="ctr"/>
            <a:r>
              <a:rPr lang="fa-IR" sz="4800" b="1" dirty="0" smtClean="0">
                <a:solidFill>
                  <a:schemeClr val="tx1"/>
                </a:solidFill>
              </a:rPr>
              <a:t>زخم باز سطحی </a:t>
            </a:r>
            <a:endParaRPr lang="fa-IR" sz="4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357430"/>
            <a:ext cx="8136904" cy="3447834"/>
          </a:xfrm>
        </p:spPr>
        <p:txBody>
          <a:bodyPr>
            <a:normAutofit/>
          </a:bodyPr>
          <a:lstStyle/>
          <a:p>
            <a:pPr marL="514350" lvl="0" indent="-514350" algn="just" rtl="1">
              <a:buFont typeface="+mj-lt"/>
              <a:buAutoNum type="arabicPeriod"/>
            </a:pPr>
            <a:r>
              <a:rPr lang="fa-IR" sz="2400" b="1" dirty="0" smtClean="0"/>
              <a:t>درمان </a:t>
            </a:r>
            <a:r>
              <a:rPr lang="fa-IR" sz="2400" b="1" dirty="0"/>
              <a:t>بدون دارو : </a:t>
            </a:r>
            <a:r>
              <a:rPr lang="fa-IR" sz="2400" dirty="0"/>
              <a:t>زخم را تمیز و پانسمان کنید.</a:t>
            </a:r>
            <a:endParaRPr lang="en-US" sz="2400" dirty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400" b="1" dirty="0"/>
              <a:t>درمان با دارو </a:t>
            </a:r>
            <a:r>
              <a:rPr lang="fa-IR" sz="2400" b="1" dirty="0" smtClean="0"/>
              <a:t>: </a:t>
            </a:r>
            <a:r>
              <a:rPr lang="fa-IR" sz="2400" dirty="0" smtClean="0"/>
              <a:t>تزریق </a:t>
            </a:r>
            <a:r>
              <a:rPr lang="fa-IR" sz="2400" dirty="0"/>
              <a:t>آمپول کزاز ، </a:t>
            </a:r>
            <a:r>
              <a:rPr lang="fa-IR" sz="2400" dirty="0" smtClean="0"/>
              <a:t>آنتی بیوتیک </a:t>
            </a:r>
            <a:r>
              <a:rPr lang="fa-IR" sz="2400" dirty="0"/>
              <a:t>موضعی و سیستمیک .</a:t>
            </a:r>
            <a:endParaRPr lang="en-US" sz="2400" dirty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400" b="1" dirty="0"/>
              <a:t>ارجاع برای درمان : </a:t>
            </a:r>
            <a:r>
              <a:rPr lang="fa-IR" sz="2400" dirty="0"/>
              <a:t>لازم نیست.</a:t>
            </a:r>
            <a:endParaRPr lang="en-US" sz="2400" dirty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400" b="1" dirty="0"/>
              <a:t>توصیه و ارائه اطلاعات : </a:t>
            </a:r>
            <a:endParaRPr lang="fa-IR" sz="2400" b="1" dirty="0" smtClean="0"/>
          </a:p>
          <a:p>
            <a:pPr marL="514350" lvl="0" indent="735013" algn="just" rtl="1">
              <a:buFont typeface="Wingdings" pitchFamily="2" charset="2"/>
              <a:buChar char="v"/>
            </a:pPr>
            <a:r>
              <a:rPr lang="fa-IR" sz="2400" dirty="0" smtClean="0"/>
              <a:t>بازرسی زخم</a:t>
            </a:r>
          </a:p>
          <a:p>
            <a:pPr marL="514350" lvl="0" indent="735013" algn="just" rtl="1">
              <a:buFont typeface="Wingdings" pitchFamily="2" charset="2"/>
              <a:buChar char="v"/>
            </a:pPr>
            <a:r>
              <a:rPr lang="fa-IR" sz="2400" dirty="0" smtClean="0"/>
              <a:t>در </a:t>
            </a:r>
            <a:r>
              <a:rPr lang="fa-IR" sz="2400" dirty="0"/>
              <a:t>صورت عفونت زخم یا تب مراجعه کند.</a:t>
            </a:r>
            <a:endParaRPr lang="en-US" sz="2400" dirty="0"/>
          </a:p>
          <a:p>
            <a:pPr algn="just" rtl="1">
              <a:buNone/>
            </a:pPr>
            <a:endParaRPr lang="fa-IR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6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8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a-IR" sz="5400" b="1" dirty="0" smtClean="0">
                <a:solidFill>
                  <a:schemeClr val="tx1"/>
                </a:solidFill>
              </a:rPr>
              <a:t>داروی شخصی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Babak\Desktop\download (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2276872"/>
            <a:ext cx="612068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10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a-IR" sz="4800" dirty="0" smtClean="0">
                <a:solidFill>
                  <a:schemeClr val="tx1"/>
                </a:solidFill>
              </a:rPr>
              <a:t>مفهوم داروی شخصی </a:t>
            </a:r>
            <a:endParaRPr lang="fa-IR" sz="4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28868"/>
            <a:ext cx="8064896" cy="3448404"/>
          </a:xfrm>
        </p:spPr>
        <p:txBody>
          <a:bodyPr>
            <a:noAutofit/>
          </a:bodyPr>
          <a:lstStyle/>
          <a:p>
            <a:pPr algn="just" rtl="1">
              <a:buNone/>
            </a:pPr>
            <a:endParaRPr lang="fa-IR" sz="2400" dirty="0" smtClean="0"/>
          </a:p>
          <a:p>
            <a:pPr algn="just" rtl="1">
              <a:buNone/>
            </a:pPr>
            <a:r>
              <a:rPr lang="fa-IR" sz="2400" dirty="0" smtClean="0"/>
              <a:t>چیزی </a:t>
            </a:r>
            <a:r>
              <a:rPr lang="fa-IR" sz="2400" dirty="0" smtClean="0"/>
              <a:t>بیش از نام یک ماده یا فرآورده دارویی است.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fa-IR" sz="2400" dirty="0" smtClean="0"/>
              <a:t> شکل دارویی 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fa-IR" sz="2400" dirty="0" smtClean="0"/>
              <a:t>مدت درمان 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fa-IR" sz="2400" dirty="0" smtClean="0"/>
              <a:t> برنامه درمانی</a:t>
            </a:r>
            <a:endParaRPr lang="fa-IR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4005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8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3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8572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a-IR" sz="6600" dirty="0" smtClean="0">
                <a:solidFill>
                  <a:schemeClr val="tx1"/>
                </a:solidFill>
              </a:rPr>
              <a:t>داروی شخصی </a:t>
            </a:r>
            <a:endParaRPr lang="fa-IR" sz="6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571745"/>
            <a:ext cx="8075240" cy="3233520"/>
          </a:xfrm>
        </p:spPr>
        <p:txBody>
          <a:bodyPr>
            <a:normAutofit/>
          </a:bodyPr>
          <a:lstStyle/>
          <a:p>
            <a:pPr algn="just" rtl="1">
              <a:buNone/>
            </a:pPr>
            <a:r>
              <a:rPr lang="fa-IR" sz="2000" dirty="0" smtClean="0"/>
              <a:t> </a:t>
            </a:r>
            <a:endParaRPr lang="fa-IR" sz="2000" dirty="0" smtClean="0"/>
          </a:p>
          <a:p>
            <a:pPr algn="just" rtl="1">
              <a:buNone/>
            </a:pPr>
            <a:r>
              <a:rPr lang="fa-IR" dirty="0" smtClean="0"/>
              <a:t>دارویی </a:t>
            </a:r>
            <a:r>
              <a:rPr lang="fa-IR" dirty="0" smtClean="0"/>
              <a:t>است  که برای </a:t>
            </a:r>
            <a:r>
              <a:rPr lang="fa-IR" dirty="0"/>
              <a:t>یک بیمار فرضی با مشکل خاص با در نظر گرفتن مؤثر </a:t>
            </a:r>
            <a:r>
              <a:rPr lang="fa-IR" dirty="0" smtClean="0"/>
              <a:t>بودن، </a:t>
            </a:r>
            <a:r>
              <a:rPr lang="fa-IR" dirty="0" smtClean="0"/>
              <a:t>بی ضرر </a:t>
            </a:r>
            <a:r>
              <a:rPr lang="fa-IR" dirty="0" smtClean="0"/>
              <a:t>بودن، </a:t>
            </a:r>
            <a:r>
              <a:rPr lang="fa-IR" dirty="0"/>
              <a:t>در دسترس بودن و هزینه دارو انتخاب شده </a:t>
            </a:r>
            <a:r>
              <a:rPr lang="fa-IR" dirty="0" smtClean="0"/>
              <a:t>است.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64720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85794"/>
            <a:ext cx="7903760" cy="1143000"/>
          </a:xfrm>
        </p:spPr>
        <p:txBody>
          <a:bodyPr>
            <a:noAutofit/>
          </a:bodyPr>
          <a:lstStyle/>
          <a:p>
            <a:pPr algn="ctr"/>
            <a:r>
              <a:rPr lang="fa-IR" sz="4000" dirty="0" smtClean="0">
                <a:solidFill>
                  <a:schemeClr val="tx1"/>
                </a:solidFill>
              </a:rPr>
              <a:t>فواید لیست داروهای شخصی </a:t>
            </a:r>
            <a:endParaRPr lang="fa-IR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2357406"/>
            <a:ext cx="8229600" cy="3591874"/>
          </a:xfrm>
        </p:spPr>
        <p:txBody>
          <a:bodyPr>
            <a:normAutofit/>
          </a:bodyPr>
          <a:lstStyle/>
          <a:p>
            <a:pPr algn="just" rtl="1">
              <a:buFont typeface="Wingdings" pitchFamily="2" charset="2"/>
              <a:buChar char="ü"/>
            </a:pPr>
            <a:endParaRPr lang="fa-IR" sz="2000" dirty="0" smtClean="0"/>
          </a:p>
          <a:p>
            <a:pPr algn="just" rtl="1">
              <a:buFont typeface="Wingdings" pitchFamily="2" charset="2"/>
              <a:buChar char="ü"/>
            </a:pPr>
            <a:r>
              <a:rPr lang="fa-IR" sz="2000" dirty="0" smtClean="0"/>
              <a:t>آشنایی </a:t>
            </a:r>
            <a:r>
              <a:rPr lang="fa-IR" sz="2000" dirty="0" smtClean="0"/>
              <a:t>با حیطه وظایف مامایی</a:t>
            </a:r>
          </a:p>
          <a:p>
            <a:pPr algn="just" rtl="1">
              <a:buFont typeface="Wingdings" pitchFamily="2" charset="2"/>
              <a:buChar char="ü"/>
            </a:pPr>
            <a:r>
              <a:rPr lang="fa-IR" sz="2000" dirty="0" smtClean="0"/>
              <a:t>تهیه یک فایل دارویی  ( بر اساس شیوع بیشتر بیماران مراجعه کننده به شما بر اساس حیطه وظایف مامایی)</a:t>
            </a:r>
          </a:p>
          <a:p>
            <a:pPr algn="just" rtl="1">
              <a:buFont typeface="Wingdings" pitchFamily="2" charset="2"/>
              <a:buChar char="ü"/>
            </a:pPr>
            <a:r>
              <a:rPr lang="fa-IR" sz="2000" dirty="0" smtClean="0"/>
              <a:t>صرفه جویی در وقت </a:t>
            </a:r>
          </a:p>
          <a:p>
            <a:pPr algn="just" rtl="1">
              <a:buFont typeface="Wingdings" pitchFamily="2" charset="2"/>
              <a:buChar char="ü"/>
            </a:pPr>
            <a:r>
              <a:rPr lang="fa-IR" sz="2000" dirty="0" smtClean="0"/>
              <a:t>پرهیز از جستجوهای تکراری</a:t>
            </a:r>
          </a:p>
          <a:p>
            <a:pPr algn="just" rtl="1">
              <a:buFont typeface="Wingdings" pitchFamily="2" charset="2"/>
              <a:buChar char="ü"/>
            </a:pPr>
            <a:r>
              <a:rPr lang="fa-IR" sz="2000" dirty="0" smtClean="0"/>
              <a:t>تسهیل انتخاب دارو</a:t>
            </a:r>
          </a:p>
          <a:p>
            <a:pPr algn="just" rtl="1">
              <a:buFont typeface="Wingdings" pitchFamily="2" charset="2"/>
              <a:buChar char="ü"/>
            </a:pPr>
            <a:r>
              <a:rPr lang="fa-IR" sz="2000" dirty="0" smtClean="0"/>
              <a:t>امکان بررسی اثرات مثبت و منفی و سوء داروها</a:t>
            </a:r>
          </a:p>
          <a:p>
            <a:pPr algn="just" rtl="1">
              <a:buFont typeface="Wingdings" pitchFamily="2" charset="2"/>
              <a:buChar char="ü"/>
            </a:pPr>
            <a:r>
              <a:rPr lang="fa-IR" sz="2000" dirty="0" smtClean="0"/>
              <a:t>منفعت وسود بیماران</a:t>
            </a:r>
          </a:p>
          <a:p>
            <a:pPr algn="just" rtl="1">
              <a:buNone/>
            </a:pPr>
            <a:endParaRPr lang="en-US" sz="2000" dirty="0"/>
          </a:p>
          <a:p>
            <a:pPr algn="just" rtl="1">
              <a:buNone/>
            </a:pPr>
            <a:endParaRPr lang="fa-IR" sz="2000" dirty="0"/>
          </a:p>
        </p:txBody>
      </p:sp>
    </p:spTree>
    <p:extLst>
      <p:ext uri="{BB962C8B-B14F-4D97-AF65-F5344CB8AC3E}">
        <p14:creationId xmlns:p14="http://schemas.microsoft.com/office/powerpoint/2010/main" val="226141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888992" cy="1143000"/>
          </a:xfrm>
        </p:spPr>
        <p:txBody>
          <a:bodyPr>
            <a:noAutofit/>
          </a:bodyPr>
          <a:lstStyle/>
          <a:p>
            <a:pPr algn="ctr"/>
            <a:r>
              <a:rPr lang="fa-IR" sz="4800" dirty="0" smtClean="0">
                <a:solidFill>
                  <a:schemeClr val="tx1"/>
                </a:solidFill>
              </a:rPr>
              <a:t>مراحل انتخاب داروی </a:t>
            </a:r>
            <a:r>
              <a:rPr lang="fa-IR" sz="4800" dirty="0" smtClean="0">
                <a:solidFill>
                  <a:schemeClr val="tx1"/>
                </a:solidFill>
              </a:rPr>
              <a:t>شخصی</a:t>
            </a:r>
            <a:endParaRPr lang="fa-IR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357431"/>
            <a:ext cx="7848872" cy="3375826"/>
          </a:xfrm>
        </p:spPr>
        <p:txBody>
          <a:bodyPr>
            <a:normAutofit/>
          </a:bodyPr>
          <a:lstStyle/>
          <a:p>
            <a:pPr marL="514350" lvl="0" indent="-514350" algn="just" rtl="1">
              <a:buFont typeface="+mj-lt"/>
              <a:buAutoNum type="arabicPeriod"/>
            </a:pPr>
            <a:endParaRPr lang="fa-IR" sz="2000" dirty="0" smtClean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000" dirty="0" smtClean="0"/>
              <a:t>تشخیص </a:t>
            </a:r>
            <a:r>
              <a:rPr lang="fa-IR" sz="2000" dirty="0"/>
              <a:t>را معین کنید.</a:t>
            </a:r>
            <a:endParaRPr lang="en-US" sz="2000" dirty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000" dirty="0"/>
              <a:t>هدف درمانی خود را مشخص </a:t>
            </a:r>
            <a:r>
              <a:rPr lang="fa-IR" sz="2000" dirty="0" smtClean="0"/>
              <a:t>نمایید.</a:t>
            </a:r>
            <a:endParaRPr lang="en-US" sz="2000" dirty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000" dirty="0"/>
              <a:t>صورتی از </a:t>
            </a:r>
            <a:r>
              <a:rPr lang="fa-IR" sz="2000" dirty="0" smtClean="0"/>
              <a:t>گروه های </a:t>
            </a:r>
            <a:r>
              <a:rPr lang="fa-IR" sz="2000" dirty="0"/>
              <a:t>دارویی مؤثر را آماده سازید.</a:t>
            </a:r>
            <a:endParaRPr lang="en-US" sz="2000" dirty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000" dirty="0"/>
              <a:t>بر اساس </a:t>
            </a:r>
            <a:r>
              <a:rPr lang="fa-IR" sz="2000" dirty="0" smtClean="0"/>
              <a:t>شاخص های </a:t>
            </a:r>
            <a:r>
              <a:rPr lang="fa-IR" sz="2000" dirty="0"/>
              <a:t>تعریف شده </a:t>
            </a:r>
            <a:r>
              <a:rPr lang="fa-IR" sz="2000" dirty="0" smtClean="0"/>
              <a:t>یک گروه مؤثر </a:t>
            </a:r>
            <a:r>
              <a:rPr lang="fa-IR" sz="2000" dirty="0"/>
              <a:t>را انتخاب کنید.</a:t>
            </a:r>
            <a:endParaRPr lang="en-US" sz="2000" dirty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2000" dirty="0"/>
              <a:t>از بین آنها داروی شخصی را انتخاب </a:t>
            </a:r>
            <a:r>
              <a:rPr lang="fa-IR" sz="2000" dirty="0" smtClean="0"/>
              <a:t>نمایید</a:t>
            </a:r>
            <a:r>
              <a:rPr lang="fa-IR" sz="2000" dirty="0"/>
              <a:t>.</a:t>
            </a:r>
            <a:endParaRPr lang="en-US" sz="2000" dirty="0"/>
          </a:p>
          <a:p>
            <a:pPr algn="just" rtl="1">
              <a:buNone/>
            </a:pPr>
            <a:endParaRPr lang="fa-IR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0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2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797552" cy="1224136"/>
          </a:xfrm>
        </p:spPr>
        <p:txBody>
          <a:bodyPr>
            <a:noAutofit/>
          </a:bodyPr>
          <a:lstStyle/>
          <a:p>
            <a:pPr algn="r" rtl="1"/>
            <a:r>
              <a:rPr lang="fa-IR" sz="6000" dirty="0" smtClean="0">
                <a:solidFill>
                  <a:schemeClr val="tx1"/>
                </a:solidFill>
              </a:rPr>
              <a:t>اهداف</a:t>
            </a:r>
            <a:r>
              <a:rPr lang="fa-IR" sz="1800" dirty="0" smtClean="0">
                <a:solidFill>
                  <a:schemeClr val="tx1"/>
                </a:solidFill>
              </a:rPr>
              <a:t> </a:t>
            </a:r>
            <a:endParaRPr lang="fa-IR" sz="1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352928" cy="4392488"/>
          </a:xfrm>
        </p:spPr>
        <p:txBody>
          <a:bodyPr>
            <a:noAutofit/>
          </a:bodyPr>
          <a:lstStyle/>
          <a:p>
            <a:pPr lvl="0" algn="r" rtl="1"/>
            <a:endParaRPr lang="fa-IR" sz="1600" dirty="0" smtClean="0"/>
          </a:p>
          <a:p>
            <a:pPr lvl="0" algn="r" rtl="1"/>
            <a:r>
              <a:rPr lang="fa-IR" sz="1600" dirty="0" smtClean="0"/>
              <a:t>مراحل </a:t>
            </a:r>
            <a:r>
              <a:rPr lang="fa-IR" sz="1600" dirty="0" smtClean="0"/>
              <a:t>تجویز منطقی دارو را به ترتیب نام ببرد.</a:t>
            </a:r>
            <a:endParaRPr lang="en-US" sz="1600" dirty="0" smtClean="0"/>
          </a:p>
          <a:p>
            <a:pPr lvl="0" algn="r" rtl="1"/>
            <a:r>
              <a:rPr lang="fa-IR" sz="1600" dirty="0" smtClean="0"/>
              <a:t>با توجه به شکایت اصلی بیماران، تشخیص قطعی بیماری را تعیین کند .  </a:t>
            </a:r>
            <a:endParaRPr lang="en-US" sz="1600" dirty="0" smtClean="0"/>
          </a:p>
          <a:p>
            <a:pPr lvl="0" algn="r" rtl="1"/>
            <a:r>
              <a:rPr lang="fa-IR" sz="1600" dirty="0" smtClean="0"/>
              <a:t>انواع هدفهای درمانی را فهرست نماید.</a:t>
            </a:r>
            <a:endParaRPr lang="en-US" sz="1600" dirty="0" smtClean="0"/>
          </a:p>
          <a:p>
            <a:pPr lvl="0" algn="r" rtl="1"/>
            <a:r>
              <a:rPr lang="fa-IR" sz="1600" dirty="0" smtClean="0"/>
              <a:t>اهداف مختلف درمانی را در زمینه بیماریهای شایع زنان بکار گیرد.</a:t>
            </a:r>
            <a:endParaRPr lang="en-US" sz="1600" dirty="0" smtClean="0"/>
          </a:p>
          <a:p>
            <a:pPr lvl="0" algn="r" rtl="1"/>
            <a:r>
              <a:rPr lang="fa-IR" sz="1600" dirty="0" smtClean="0"/>
              <a:t>درمان شخصی و داروی شخصی  را تعریف کند و تفاوت بین آنها را شرح دهد. </a:t>
            </a:r>
            <a:endParaRPr lang="en-US" sz="1600" dirty="0" smtClean="0"/>
          </a:p>
          <a:p>
            <a:pPr lvl="0" algn="r" rtl="1"/>
            <a:r>
              <a:rPr lang="fa-IR" sz="1600" dirty="0" smtClean="0"/>
              <a:t>مراحل انتخاب درمان شخصی و داروی شخصی را به ترتیب بیان نماید. </a:t>
            </a:r>
            <a:endParaRPr lang="en-US" sz="1600" dirty="0" smtClean="0"/>
          </a:p>
          <a:p>
            <a:pPr lvl="0" algn="r" rtl="1"/>
            <a:r>
              <a:rPr lang="fa-IR" sz="1600" dirty="0" smtClean="0"/>
              <a:t>شاخص های انتخاب درمان شخصی و داروی شخصی را فهرست کند.</a:t>
            </a:r>
            <a:r>
              <a:rPr lang="en-US" sz="1600" dirty="0" smtClean="0"/>
              <a:t>  </a:t>
            </a:r>
          </a:p>
          <a:p>
            <a:pPr lvl="0" algn="r" rtl="1"/>
            <a:r>
              <a:rPr lang="fa-IR" sz="1600" dirty="0" smtClean="0"/>
              <a:t>ویژگی های یک نسخه منطقی را شرح دهد .</a:t>
            </a:r>
            <a:endParaRPr lang="en-US" sz="1600" dirty="0" smtClean="0"/>
          </a:p>
          <a:p>
            <a:pPr lvl="0" algn="r" rtl="1"/>
            <a:r>
              <a:rPr lang="fa-IR" sz="1600" dirty="0" smtClean="0"/>
              <a:t>اجزا و عناصر ساختار منطقی نسخه دارویی را فهرست نماید.</a:t>
            </a:r>
            <a:endParaRPr lang="en-US" sz="1600" dirty="0" smtClean="0"/>
          </a:p>
          <a:p>
            <a:pPr lvl="0" algn="r" rtl="1"/>
            <a:r>
              <a:rPr lang="fa-IR" sz="1600" dirty="0" smtClean="0"/>
              <a:t>عناصراصلی دستور مصرف دارو را  بیان نماید.</a:t>
            </a:r>
            <a:endParaRPr lang="en-US" sz="1600" dirty="0" smtClean="0"/>
          </a:p>
          <a:p>
            <a:pPr lvl="0" algn="r" rtl="1"/>
            <a:r>
              <a:rPr lang="fa-IR" sz="1600" dirty="0" smtClean="0"/>
              <a:t>حیطه های آموزش به بیماران را لیست نماید.</a:t>
            </a:r>
            <a:endParaRPr lang="en-US" sz="1600" dirty="0" smtClean="0"/>
          </a:p>
          <a:p>
            <a:pPr lvl="0" algn="r" rtl="1"/>
            <a:r>
              <a:rPr lang="fa-IR" sz="1600" dirty="0" smtClean="0"/>
              <a:t>پایش درمان را تعریف کند و انواع آن را شرح دهد.</a:t>
            </a:r>
            <a:endParaRPr lang="en-US" sz="1600" dirty="0" smtClean="0"/>
          </a:p>
          <a:p>
            <a:pPr lvl="0" algn="r" rtl="1"/>
            <a:r>
              <a:rPr lang="fa-IR" sz="1600" dirty="0" smtClean="0"/>
              <a:t>هدف از پایش درمان و دلایل لزوم پایش درمان را توضیح دهد. </a:t>
            </a:r>
            <a:endParaRPr lang="en-US" sz="1600" dirty="0" smtClean="0"/>
          </a:p>
          <a:p>
            <a:pPr lvl="0" algn="r" rtl="1"/>
            <a:r>
              <a:rPr lang="fa-IR" sz="1600" dirty="0" smtClean="0"/>
              <a:t>مراحل پایش درمان را به ترتیب لیست نماید.</a:t>
            </a:r>
            <a:endParaRPr lang="en-US" sz="1600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9807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69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41793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fa-IR" b="1" dirty="0" smtClean="0">
                <a:solidFill>
                  <a:schemeClr val="tx1"/>
                </a:solidFill>
              </a:rPr>
              <a:t>مرحله نخست </a:t>
            </a:r>
            <a:br>
              <a:rPr lang="fa-IR" b="1" dirty="0" smtClean="0">
                <a:solidFill>
                  <a:schemeClr val="tx1"/>
                </a:solidFill>
              </a:rPr>
            </a:br>
            <a:r>
              <a:rPr lang="fa-IR" b="1" dirty="0" smtClean="0">
                <a:solidFill>
                  <a:schemeClr val="tx1"/>
                </a:solidFill>
              </a:rPr>
              <a:t>تشخیص را معین کنید </a:t>
            </a:r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564904"/>
            <a:ext cx="8229600" cy="3240360"/>
          </a:xfrm>
        </p:spPr>
        <p:txBody>
          <a:bodyPr>
            <a:normAutofit/>
          </a:bodyPr>
          <a:lstStyle/>
          <a:p>
            <a:pPr algn="r" rtl="1"/>
            <a:endParaRPr lang="fa-IR" dirty="0" smtClean="0">
              <a:solidFill>
                <a:srgbClr val="00B0F0"/>
              </a:solidFill>
            </a:endParaRPr>
          </a:p>
          <a:p>
            <a:pPr algn="r" rtl="1"/>
            <a:endParaRPr lang="fa-IR" dirty="0">
              <a:solidFill>
                <a:srgbClr val="00B0F0"/>
              </a:solidFill>
            </a:endParaRPr>
          </a:p>
          <a:p>
            <a:pPr algn="r" rtl="1"/>
            <a:r>
              <a:rPr lang="fa-IR" dirty="0" smtClean="0">
                <a:solidFill>
                  <a:srgbClr val="00B0F0"/>
                </a:solidFill>
              </a:rPr>
              <a:t>دارو </a:t>
            </a:r>
            <a:r>
              <a:rPr lang="fa-IR" dirty="0">
                <a:solidFill>
                  <a:srgbClr val="00B0F0"/>
                </a:solidFill>
              </a:rPr>
              <a:t>برای وضعیتی عمومی </a:t>
            </a:r>
            <a:r>
              <a:rPr lang="fa-IR" dirty="0" smtClean="0">
                <a:solidFill>
                  <a:srgbClr val="00B0F0"/>
                </a:solidFill>
              </a:rPr>
              <a:t>است</a:t>
            </a:r>
          </a:p>
          <a:p>
            <a:pPr algn="r" rtl="1"/>
            <a:r>
              <a:rPr lang="fa-IR" dirty="0">
                <a:solidFill>
                  <a:srgbClr val="00B0F0"/>
                </a:solidFill>
              </a:rPr>
              <a:t>شناخت </a:t>
            </a:r>
            <a:r>
              <a:rPr lang="fa-IR" dirty="0" smtClean="0">
                <a:solidFill>
                  <a:srgbClr val="00B0F0"/>
                </a:solidFill>
              </a:rPr>
              <a:t>پاتوفیزیولوژی بیماری</a:t>
            </a:r>
            <a:endParaRPr lang="fa-IR" dirty="0">
              <a:solidFill>
                <a:srgbClr val="00B0F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3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57232"/>
            <a:ext cx="7975768" cy="1143000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fa-IR" sz="3200" b="1" dirty="0" smtClean="0">
                <a:solidFill>
                  <a:schemeClr val="tx1"/>
                </a:solidFill>
              </a:rPr>
              <a:t>مرحله دوم </a:t>
            </a:r>
            <a:br>
              <a:rPr lang="fa-IR" sz="3200" b="1" dirty="0" smtClean="0">
                <a:solidFill>
                  <a:schemeClr val="tx1"/>
                </a:solidFill>
              </a:rPr>
            </a:br>
            <a:r>
              <a:rPr lang="fa-IR" sz="3200" b="1" dirty="0" smtClean="0">
                <a:solidFill>
                  <a:schemeClr val="tx1"/>
                </a:solidFill>
              </a:rPr>
              <a:t>هدفهای درمانی خود را مشخص کنید</a:t>
            </a:r>
            <a:r>
              <a:rPr lang="fa-IR" sz="1800" b="1" dirty="0" smtClean="0">
                <a:solidFill>
                  <a:schemeClr val="tx1"/>
                </a:solidFill>
              </a:rPr>
              <a:t>. </a:t>
            </a:r>
            <a:endParaRPr lang="fa-IR" sz="1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71744"/>
            <a:ext cx="8229600" cy="3554419"/>
          </a:xfrm>
        </p:spPr>
        <p:txBody>
          <a:bodyPr>
            <a:normAutofit/>
          </a:bodyPr>
          <a:lstStyle/>
          <a:p>
            <a:pPr algn="r" rtl="1">
              <a:buNone/>
            </a:pPr>
            <a:endParaRPr lang="en-US" sz="1800" dirty="0"/>
          </a:p>
          <a:p>
            <a:pPr algn="r" rtl="1">
              <a:buNone/>
            </a:pPr>
            <a:r>
              <a:rPr lang="fa-IR" sz="2400" b="1" dirty="0" smtClean="0"/>
              <a:t>درمان </a:t>
            </a:r>
            <a:r>
              <a:rPr lang="fa-IR" sz="2400" b="1" dirty="0"/>
              <a:t>یک بیماری عفونی </a:t>
            </a:r>
            <a:endParaRPr lang="fa-IR" sz="2400" b="1" dirty="0" smtClean="0"/>
          </a:p>
          <a:p>
            <a:pPr algn="r" rtl="1">
              <a:buNone/>
            </a:pPr>
            <a:r>
              <a:rPr lang="fa-IR" sz="2400" b="1" dirty="0" smtClean="0"/>
              <a:t>کاهش </a:t>
            </a:r>
            <a:r>
              <a:rPr lang="fa-IR" sz="2400" b="1" dirty="0"/>
              <a:t>اضطراب </a:t>
            </a:r>
            <a:endParaRPr lang="fa-IR" sz="2400" b="1" dirty="0" smtClean="0"/>
          </a:p>
          <a:p>
            <a:pPr algn="r" rtl="1">
              <a:buNone/>
            </a:pPr>
            <a:r>
              <a:rPr lang="fa-IR" sz="2400" b="1" dirty="0" smtClean="0"/>
              <a:t>تسکین </a:t>
            </a:r>
            <a:r>
              <a:rPr lang="fa-IR" sz="2400" b="1" dirty="0" smtClean="0"/>
              <a:t>درد</a:t>
            </a:r>
          </a:p>
          <a:p>
            <a:pPr algn="r" rtl="1">
              <a:buNone/>
            </a:pPr>
            <a:r>
              <a:rPr lang="fa-IR" sz="2400" b="1" dirty="0" smtClean="0"/>
              <a:t>کاهش التهاب و سوزش</a:t>
            </a:r>
            <a:endParaRPr lang="fa-IR" sz="24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8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2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119214" cy="122413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fa-IR" sz="3200" b="1" dirty="0" smtClean="0">
                <a:solidFill>
                  <a:schemeClr val="tx1"/>
                </a:solidFill>
              </a:rPr>
              <a:t/>
            </a:r>
            <a:br>
              <a:rPr lang="fa-IR" sz="3200" b="1" dirty="0" smtClean="0">
                <a:solidFill>
                  <a:schemeClr val="tx1"/>
                </a:solidFill>
              </a:rPr>
            </a:br>
            <a:r>
              <a:rPr lang="fa-IR" sz="3200" dirty="0">
                <a:solidFill>
                  <a:schemeClr val="tx1"/>
                </a:solidFill>
              </a:rPr>
              <a:t/>
            </a:r>
            <a:br>
              <a:rPr lang="fa-IR" sz="3200" dirty="0">
                <a:solidFill>
                  <a:schemeClr val="tx1"/>
                </a:solidFill>
              </a:rPr>
            </a:br>
            <a:r>
              <a:rPr lang="fa-IR" sz="3200" dirty="0" smtClean="0">
                <a:solidFill>
                  <a:schemeClr val="tx1"/>
                </a:solidFill>
              </a:rPr>
              <a:t/>
            </a:r>
            <a:br>
              <a:rPr lang="fa-IR" sz="3200" dirty="0" smtClean="0">
                <a:solidFill>
                  <a:schemeClr val="tx1"/>
                </a:solidFill>
              </a:rPr>
            </a:br>
            <a:r>
              <a:rPr lang="fa-IR" sz="3200" b="1" dirty="0" smtClean="0">
                <a:solidFill>
                  <a:schemeClr val="tx1"/>
                </a:solidFill>
              </a:rPr>
              <a:t>مرحله </a:t>
            </a:r>
            <a:r>
              <a:rPr lang="fa-IR" sz="3200" b="1" dirty="0" smtClean="0">
                <a:solidFill>
                  <a:schemeClr val="tx1"/>
                </a:solidFill>
              </a:rPr>
              <a:t>سوم </a:t>
            </a:r>
            <a:br>
              <a:rPr lang="fa-IR" sz="3200" b="1" dirty="0" smtClean="0">
                <a:solidFill>
                  <a:schemeClr val="tx1"/>
                </a:solidFill>
              </a:rPr>
            </a:br>
            <a:r>
              <a:rPr lang="fa-IR" sz="3200" b="1" dirty="0" smtClean="0">
                <a:solidFill>
                  <a:schemeClr val="tx1"/>
                </a:solidFill>
              </a:rPr>
              <a:t>لیستی از گروههای دارویی مؤثر را آماده </a:t>
            </a:r>
            <a:r>
              <a:rPr lang="fa-IR" sz="3200" b="1" dirty="0" smtClean="0">
                <a:solidFill>
                  <a:schemeClr val="tx1"/>
                </a:solidFill>
              </a:rPr>
              <a:t>سازید</a:t>
            </a:r>
            <a:endParaRPr lang="fa-IR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3840171"/>
          </a:xfrm>
        </p:spPr>
        <p:txBody>
          <a:bodyPr>
            <a:normAutofit/>
          </a:bodyPr>
          <a:lstStyle/>
          <a:p>
            <a:pPr lvl="0" algn="just" rtl="1">
              <a:buFont typeface="Wingdings" pitchFamily="2" charset="2"/>
              <a:buChar char="Ø"/>
            </a:pPr>
            <a:r>
              <a:rPr lang="fa-IR" sz="2000" dirty="0"/>
              <a:t>مطالعه کتابهای اطلاعات دارویی یا راهنمای درمانی موجود در بیمارستان و مراکز درمانی</a:t>
            </a:r>
            <a:endParaRPr lang="en-US" sz="2000" dirty="0"/>
          </a:p>
          <a:p>
            <a:pPr lvl="0" algn="just" rtl="1">
              <a:buFont typeface="Wingdings" pitchFamily="2" charset="2"/>
              <a:buChar char="Ø"/>
            </a:pPr>
            <a:r>
              <a:rPr lang="fa-IR" sz="2000" dirty="0"/>
              <a:t>مطالعه یک کتاب معتبر فارماکولوژی و تعیین گروههای </a:t>
            </a:r>
            <a:r>
              <a:rPr lang="fa-IR" sz="2000" dirty="0" smtClean="0"/>
              <a:t>مناسب</a:t>
            </a:r>
          </a:p>
          <a:p>
            <a:pPr lvl="0" algn="just" rtl="1"/>
            <a:endParaRPr lang="fa-IR" sz="2000" dirty="0" smtClean="0"/>
          </a:p>
          <a:p>
            <a:pPr lvl="0" algn="just" rtl="1">
              <a:buNone/>
            </a:pPr>
            <a:r>
              <a:rPr lang="fa-IR" sz="2000" dirty="0" smtClean="0"/>
              <a:t>یک گروه دارویی دارای </a:t>
            </a:r>
          </a:p>
          <a:p>
            <a:pPr marL="722313" lvl="0" algn="just" rtl="1">
              <a:buFont typeface="Wingdings" pitchFamily="2" charset="2"/>
              <a:buChar char="v"/>
            </a:pPr>
            <a:r>
              <a:rPr lang="fa-IR" sz="2000" dirty="0" smtClean="0"/>
              <a:t>مکانیسم اثر </a:t>
            </a:r>
          </a:p>
          <a:p>
            <a:pPr marL="722313" lvl="0" algn="just" rtl="1">
              <a:buFont typeface="Wingdings" pitchFamily="2" charset="2"/>
              <a:buChar char="v"/>
            </a:pPr>
            <a:r>
              <a:rPr lang="fa-IR" sz="2000" dirty="0" smtClean="0"/>
              <a:t>اثرات سوء</a:t>
            </a:r>
          </a:p>
          <a:p>
            <a:pPr marL="722313" lvl="0" algn="just" rtl="1">
              <a:buFont typeface="Wingdings" pitchFamily="2" charset="2"/>
              <a:buChar char="v"/>
            </a:pPr>
            <a:r>
              <a:rPr lang="fa-IR" sz="2000" dirty="0" smtClean="0"/>
              <a:t>موارد منع مصرف </a:t>
            </a:r>
          </a:p>
          <a:p>
            <a:pPr marL="722313" lvl="0" algn="just" rtl="1">
              <a:buFont typeface="Wingdings" pitchFamily="2" charset="2"/>
              <a:buChar char="v"/>
            </a:pPr>
            <a:r>
              <a:rPr lang="fa-IR" sz="2000" dirty="0" smtClean="0"/>
              <a:t>تداخلات دارویی</a:t>
            </a:r>
            <a:endParaRPr lang="en-US" sz="2000" dirty="0" smtClean="0"/>
          </a:p>
          <a:p>
            <a:pPr algn="just" rtl="1">
              <a:buFont typeface="Wingdings" pitchFamily="2" charset="2"/>
              <a:buChar char="v"/>
            </a:pPr>
            <a:endParaRPr lang="fa-IR" sz="20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393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9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80920" cy="1215008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fa-IR" sz="2800" b="1" dirty="0" smtClean="0">
                <a:solidFill>
                  <a:schemeClr val="tx1"/>
                </a:solidFill>
              </a:rPr>
              <a:t>مرحله چهارم </a:t>
            </a:r>
            <a:br>
              <a:rPr lang="fa-IR" sz="2800" b="1" dirty="0" smtClean="0">
                <a:solidFill>
                  <a:schemeClr val="tx1"/>
                </a:solidFill>
              </a:rPr>
            </a:br>
            <a:r>
              <a:rPr lang="fa-IR" sz="2800" b="1" dirty="0" smtClean="0">
                <a:solidFill>
                  <a:schemeClr val="tx1"/>
                </a:solidFill>
              </a:rPr>
              <a:t>یک گروه مؤثر را بر اساس شاخص های تعریف شده انتخاب کنید</a:t>
            </a:r>
            <a:r>
              <a:rPr lang="fa-IR" sz="2800" b="1" dirty="0" smtClean="0">
                <a:solidFill>
                  <a:schemeClr val="tx1"/>
                </a:solidFill>
              </a:rPr>
              <a:t>.</a:t>
            </a:r>
            <a:endParaRPr lang="fa-IR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00306"/>
            <a:ext cx="8229600" cy="3625857"/>
          </a:xfrm>
        </p:spPr>
        <p:txBody>
          <a:bodyPr>
            <a:normAutofit/>
          </a:bodyPr>
          <a:lstStyle/>
          <a:p>
            <a:pPr marL="514350" indent="-514350" algn="just" rtl="1">
              <a:buFont typeface="+mj-lt"/>
              <a:buAutoNum type="arabicPeriod"/>
            </a:pPr>
            <a:r>
              <a:rPr lang="fa-IR" sz="2000" b="1" dirty="0" smtClean="0"/>
              <a:t>اثربخشی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fa-IR" sz="2000" b="1" dirty="0" smtClean="0"/>
              <a:t>بیضرری</a:t>
            </a:r>
            <a:endParaRPr lang="en-US" sz="2000" b="1" dirty="0" smtClean="0"/>
          </a:p>
          <a:p>
            <a:pPr marL="514350" indent="-514350" algn="just" rtl="1">
              <a:buFont typeface="+mj-lt"/>
              <a:buAutoNum type="arabicPeriod"/>
            </a:pPr>
            <a:r>
              <a:rPr lang="fa-IR" sz="2000" b="1" dirty="0" smtClean="0"/>
              <a:t>مناسب بودن</a:t>
            </a:r>
          </a:p>
          <a:p>
            <a:pPr marL="900113" indent="-363538" algn="just" rtl="1"/>
            <a:r>
              <a:rPr lang="fa-IR" sz="2000" dirty="0" smtClean="0"/>
              <a:t>نیاز هر بیمار </a:t>
            </a:r>
          </a:p>
          <a:p>
            <a:pPr marL="900113" indent="-363538" algn="just" rtl="1"/>
            <a:r>
              <a:rPr lang="fa-IR" sz="2000" dirty="0" smtClean="0"/>
              <a:t> پاتوفیزیولوژی بیماری </a:t>
            </a:r>
          </a:p>
          <a:p>
            <a:pPr marL="900113" indent="-363538" algn="just" rtl="1"/>
            <a:r>
              <a:rPr lang="fa-IR" sz="2000" dirty="0" smtClean="0"/>
              <a:t> امکان دسترسی تعیین کننده مناسب </a:t>
            </a:r>
            <a:endParaRPr lang="fa-IR" sz="2000" b="1" dirty="0" smtClean="0"/>
          </a:p>
          <a:p>
            <a:pPr marL="514350" indent="-514350" algn="just" rtl="1">
              <a:buNone/>
            </a:pPr>
            <a:r>
              <a:rPr lang="fa-IR" sz="2000" b="1" dirty="0" smtClean="0">
                <a:solidFill>
                  <a:schemeClr val="accent1"/>
                </a:solidFill>
              </a:rPr>
              <a:t>4. </a:t>
            </a:r>
            <a:r>
              <a:rPr lang="fa-IR" sz="2000" b="1" dirty="0" smtClean="0"/>
              <a:t>هزینه درمان</a:t>
            </a:r>
            <a:endParaRPr lang="en-US" sz="2000" dirty="0"/>
          </a:p>
          <a:p>
            <a:pPr algn="just" rtl="1">
              <a:buNone/>
            </a:pPr>
            <a:endParaRPr lang="fa-IR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2348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3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3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85794"/>
            <a:ext cx="7832322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fa-IR" b="1" dirty="0" smtClean="0">
                <a:solidFill>
                  <a:schemeClr val="tx1"/>
                </a:solidFill>
              </a:rPr>
              <a:t>مرحله پنجم </a:t>
            </a:r>
            <a:br>
              <a:rPr lang="fa-IR" b="1" dirty="0" smtClean="0">
                <a:solidFill>
                  <a:schemeClr val="tx1"/>
                </a:solidFill>
              </a:rPr>
            </a:br>
            <a:r>
              <a:rPr lang="fa-IR" b="1" dirty="0" smtClean="0">
                <a:solidFill>
                  <a:schemeClr val="tx1"/>
                </a:solidFill>
              </a:rPr>
              <a:t>انتخاب یک داروی شخصی</a:t>
            </a:r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497"/>
            <a:ext cx="8229600" cy="2947768"/>
          </a:xfrm>
        </p:spPr>
        <p:txBody>
          <a:bodyPr>
            <a:normAutofit/>
          </a:bodyPr>
          <a:lstStyle/>
          <a:p>
            <a:pPr marL="514350" lvl="0" indent="-514350" algn="just" rtl="1">
              <a:buFont typeface="+mj-lt"/>
              <a:buAutoNum type="arabicPeriod"/>
            </a:pPr>
            <a:endParaRPr lang="fa-IR" b="1" dirty="0" smtClean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b="1" dirty="0" smtClean="0"/>
              <a:t>ماده </a:t>
            </a:r>
            <a:r>
              <a:rPr lang="fa-IR" b="1" dirty="0" smtClean="0"/>
              <a:t>مؤثر و شکل دارویی آن را انتخاب کنید</a:t>
            </a:r>
            <a:r>
              <a:rPr lang="en-US" b="1" dirty="0" smtClean="0"/>
              <a:t>.</a:t>
            </a:r>
            <a:endParaRPr lang="en-US" dirty="0" smtClean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b="1" dirty="0" smtClean="0"/>
              <a:t>یک برنامه درمانی استاندارد انتخاب کنید</a:t>
            </a:r>
            <a:r>
              <a:rPr lang="en-US" b="1" dirty="0" smtClean="0"/>
              <a:t>.</a:t>
            </a:r>
            <a:endParaRPr lang="en-US" dirty="0" smtClean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b="1" dirty="0" smtClean="0"/>
              <a:t>یک مدت درمان استاندارد را انتخاب کنید</a:t>
            </a:r>
            <a:r>
              <a:rPr lang="en-US" b="1" dirty="0" smtClean="0"/>
              <a:t>.</a:t>
            </a:r>
            <a:r>
              <a:rPr lang="fa-IR" b="1" dirty="0" smtClean="0"/>
              <a:t> </a:t>
            </a:r>
            <a:endParaRPr lang="en-US" dirty="0" smtClean="0"/>
          </a:p>
          <a:p>
            <a:pPr algn="just" rtl="1">
              <a:buNone/>
            </a:pPr>
            <a:endParaRPr lang="fa-IR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5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7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rmAutofit/>
          </a:bodyPr>
          <a:lstStyle/>
          <a:p>
            <a:pPr algn="ctr"/>
            <a:r>
              <a:rPr lang="fa-IR" sz="8000" b="1" dirty="0" smtClean="0">
                <a:solidFill>
                  <a:schemeClr val="tx1"/>
                </a:solidFill>
              </a:rPr>
              <a:t>گام چهارم </a:t>
            </a:r>
            <a:br>
              <a:rPr lang="fa-IR" sz="8000" b="1" dirty="0" smtClean="0">
                <a:solidFill>
                  <a:schemeClr val="tx1"/>
                </a:solidFill>
              </a:rPr>
            </a:br>
            <a:r>
              <a:rPr lang="fa-IR" sz="8000" b="1" dirty="0" smtClean="0">
                <a:solidFill>
                  <a:schemeClr val="tx1"/>
                </a:solidFill>
              </a:rPr>
              <a:t>نسخه نویسی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fa-I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472" y="1357298"/>
            <a:ext cx="814393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fa-IR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گام </a:t>
            </a:r>
            <a:r>
              <a:rPr lang="fa-IR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چهارم </a:t>
            </a:r>
          </a:p>
          <a:p>
            <a:pPr algn="ctr"/>
            <a:r>
              <a:rPr lang="fa-IR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نسخه نویسی</a:t>
            </a:r>
            <a:endParaRPr lang="fa-IR" sz="7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0524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0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3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92867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a-IR" sz="4400" b="1" dirty="0" smtClean="0">
                <a:solidFill>
                  <a:schemeClr val="tx1"/>
                </a:solidFill>
              </a:rPr>
              <a:t>ویژگی های نسخه منطقی</a:t>
            </a:r>
            <a:endParaRPr lang="fa-IR" sz="44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28868"/>
            <a:ext cx="8136904" cy="3376396"/>
          </a:xfrm>
        </p:spPr>
        <p:txBody>
          <a:bodyPr>
            <a:normAutofit/>
          </a:bodyPr>
          <a:lstStyle/>
          <a:p>
            <a:pPr marL="514350" indent="-514350" algn="just" rtl="1">
              <a:buAutoNum type="arabicPeriod"/>
            </a:pPr>
            <a:endParaRPr lang="fa-IR" sz="2000" dirty="0" smtClean="0"/>
          </a:p>
          <a:p>
            <a:pPr marL="514350" indent="-514350" algn="just" rtl="1">
              <a:buAutoNum type="arabicPeriod"/>
            </a:pPr>
            <a:r>
              <a:rPr lang="fa-IR" sz="2000" dirty="0" smtClean="0"/>
              <a:t>همه </a:t>
            </a:r>
            <a:r>
              <a:rPr lang="fa-IR" sz="2000" dirty="0" smtClean="0"/>
              <a:t>استانداردها و ضوابط قانونی و علمی در نوشتن آن رعایت شده باشد. </a:t>
            </a:r>
          </a:p>
          <a:p>
            <a:pPr marL="514350" indent="-514350" algn="just" rtl="1">
              <a:buAutoNum type="arabicPeriod"/>
            </a:pPr>
            <a:r>
              <a:rPr lang="fa-IR" sz="2000" dirty="0" smtClean="0"/>
              <a:t>در برگیرنده اطلاعات شفاف و کاملی در مورد داروهای تجویزشده و نحوه مصرف آن باشد.</a:t>
            </a:r>
          </a:p>
          <a:p>
            <a:pPr marL="514350" indent="-514350" algn="just" rtl="1">
              <a:buAutoNum type="arabicPeriod"/>
            </a:pPr>
            <a:r>
              <a:rPr lang="fa-IR" sz="2000" dirty="0" smtClean="0"/>
              <a:t>بیمار بتواند داروی خود را با مقدار ، راه مصرف ، فواصل مصرف و دوره مصرف درست بکار ببرد.</a:t>
            </a:r>
            <a:endParaRPr lang="fa-IR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3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596" y="1412776"/>
            <a:ext cx="492922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fa-IR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ساختار </a:t>
            </a:r>
          </a:p>
          <a:p>
            <a:pPr algn="ctr"/>
            <a:r>
              <a:rPr lang="fa-IR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نسخه دارویی </a:t>
            </a:r>
            <a:endParaRPr lang="en-US" sz="9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27384"/>
            <a:ext cx="9144000" cy="6858000"/>
          </a:xfr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pPr marL="0" indent="0">
              <a:buNone/>
            </a:pPr>
            <a:endParaRPr lang="fa-IR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1307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759744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5400" dirty="0" smtClean="0">
                <a:solidFill>
                  <a:schemeClr val="tx1"/>
                </a:solidFill>
              </a:rPr>
              <a:t>اهداف </a:t>
            </a:r>
            <a:endParaRPr lang="fa-IR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844824"/>
            <a:ext cx="7992888" cy="3877602"/>
          </a:xfrm>
        </p:spPr>
        <p:txBody>
          <a:bodyPr>
            <a:noAutofit/>
          </a:bodyPr>
          <a:lstStyle/>
          <a:p>
            <a:pPr lvl="0" algn="just" rtl="1"/>
            <a:r>
              <a:rPr lang="fa-IR" sz="1600" dirty="0" smtClean="0"/>
              <a:t>با توجه به شکایت اصلی هر </a:t>
            </a:r>
            <a:r>
              <a:rPr lang="en-GB" sz="1600" dirty="0" smtClean="0"/>
              <a:t> case </a:t>
            </a:r>
            <a:r>
              <a:rPr lang="fa-IR" sz="1600" dirty="0" smtClean="0"/>
              <a:t>، تشخیص های افتراقی و قطعی بیماری را تعیین کند .  </a:t>
            </a:r>
            <a:endParaRPr lang="en-US" sz="1600" dirty="0" smtClean="0"/>
          </a:p>
          <a:p>
            <a:pPr lvl="0" algn="just" rtl="1"/>
            <a:r>
              <a:rPr lang="fa-IR" sz="1600" dirty="0" smtClean="0"/>
              <a:t>هدفهای درمانی هر </a:t>
            </a:r>
            <a:r>
              <a:rPr lang="en-GB" sz="1600" dirty="0" smtClean="0"/>
              <a:t> case</a:t>
            </a:r>
            <a:r>
              <a:rPr lang="fa-IR" sz="1600" dirty="0" smtClean="0"/>
              <a:t> را فهرست نماید.</a:t>
            </a:r>
            <a:endParaRPr lang="en-US" sz="1600" dirty="0" smtClean="0"/>
          </a:p>
          <a:p>
            <a:pPr lvl="0" algn="just" rtl="1"/>
            <a:r>
              <a:rPr lang="fa-IR" sz="1600" dirty="0" smtClean="0"/>
              <a:t>بر اساس شاخص های انتخاب دارو ، بهترین داروی شخصی خود را با ذکر دلیل توضیح دهد. </a:t>
            </a:r>
            <a:endParaRPr lang="en-US" sz="1600" dirty="0" smtClean="0"/>
          </a:p>
          <a:p>
            <a:pPr lvl="0" algn="just" rtl="1"/>
            <a:r>
              <a:rPr lang="fa-IR" sz="1600" dirty="0" smtClean="0"/>
              <a:t>درمان شخصی خود را با ذکر دلیل تحلیل نماید.</a:t>
            </a:r>
            <a:endParaRPr lang="en-US" sz="1600" dirty="0" smtClean="0"/>
          </a:p>
          <a:p>
            <a:pPr lvl="0" algn="just" rtl="1"/>
            <a:r>
              <a:rPr lang="fa-IR" sz="1600" dirty="0" smtClean="0"/>
              <a:t>با رعایت ساختار نسخه نویسی منطقی ، نسخه صحیح بیمار مربوطه را بنویسد.</a:t>
            </a:r>
            <a:endParaRPr lang="en-US" sz="1600" dirty="0" smtClean="0"/>
          </a:p>
          <a:p>
            <a:pPr lvl="0" algn="just" rtl="1"/>
            <a:r>
              <a:rPr lang="fa-IR" sz="1600" dirty="0" smtClean="0"/>
              <a:t>داروی تجویز شده را صحیح و بدون اختصار بنویسد.</a:t>
            </a:r>
            <a:endParaRPr lang="en-US" sz="1600" dirty="0" smtClean="0"/>
          </a:p>
          <a:p>
            <a:pPr lvl="0" algn="just" rtl="1"/>
            <a:r>
              <a:rPr lang="fa-IR" sz="1600" dirty="0" smtClean="0"/>
              <a:t>بهترین شکل  و قدرت دارویی را </a:t>
            </a:r>
            <a:r>
              <a:rPr lang="fa-IR" sz="1600" dirty="0" smtClean="0"/>
              <a:t>انتخاب </a:t>
            </a:r>
            <a:r>
              <a:rPr lang="fa-IR" sz="1600" dirty="0" smtClean="0"/>
              <a:t>و در نسخه ثبت کند.</a:t>
            </a:r>
            <a:endParaRPr lang="en-US" sz="1600" dirty="0" smtClean="0"/>
          </a:p>
          <a:p>
            <a:pPr lvl="0" algn="just" rtl="1"/>
            <a:r>
              <a:rPr lang="fa-IR" sz="1600" dirty="0" smtClean="0"/>
              <a:t>تعداد داروی تجویز شده برای تکمیل دوره درمانی مورد نظر را بدون اشتباه محاسبه کند.</a:t>
            </a:r>
            <a:endParaRPr lang="en-US" sz="1600" dirty="0" smtClean="0"/>
          </a:p>
          <a:p>
            <a:pPr lvl="0" algn="just" rtl="1"/>
            <a:r>
              <a:rPr lang="fa-IR" sz="1600" dirty="0" smtClean="0"/>
              <a:t>دستور مصرف دارو را به طور کامل و بدون استفاده از اختصارات لاتین در نسخه ثبت کند .</a:t>
            </a:r>
            <a:endParaRPr lang="en-US" sz="1600" dirty="0" smtClean="0"/>
          </a:p>
          <a:p>
            <a:pPr lvl="0" algn="just" rtl="1"/>
            <a:r>
              <a:rPr lang="fa-IR" sz="1600" dirty="0" smtClean="0"/>
              <a:t>پس از تجویز دارو ، نحوه ی مصرف داروها ، عوارض دارویی و توصیه های بهداشتی را به درستی  به بیمار آموزش دهد.</a:t>
            </a:r>
            <a:endParaRPr lang="en-US" sz="1600" dirty="0" smtClean="0"/>
          </a:p>
          <a:p>
            <a:pPr algn="just" rtl="1"/>
            <a:r>
              <a:rPr lang="fa-IR" sz="1600" dirty="0" smtClean="0"/>
              <a:t>بهترین پیگیری را برای بیمار به کار برد.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87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3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هوالشافی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3744416" cy="3816424"/>
          </a:xfrm>
        </p:spPr>
      </p:pic>
      <p:pic>
        <p:nvPicPr>
          <p:cNvPr id="1027" name="Picture 3" descr="C:\Users\Babak\Desktop\download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64904"/>
            <a:ext cx="439248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4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a-IR" sz="6000" dirty="0" smtClean="0">
                <a:solidFill>
                  <a:schemeClr val="tx1"/>
                </a:solidFill>
              </a:rPr>
              <a:t>2- تاریخ </a:t>
            </a:r>
            <a:endParaRPr lang="fa-IR" sz="6000" dirty="0">
              <a:solidFill>
                <a:schemeClr val="tx1"/>
              </a:solidFill>
            </a:endParaRPr>
          </a:p>
        </p:txBody>
      </p:sp>
      <p:pic>
        <p:nvPicPr>
          <p:cNvPr id="2052" name="Picture 4" descr="C:\Users\Babak\Desktop\s-sn-drzanan-azam-munes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08920"/>
            <a:ext cx="597666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172" y="9807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609" y="836712"/>
            <a:ext cx="8229600" cy="701270"/>
          </a:xfrm>
        </p:spPr>
        <p:txBody>
          <a:bodyPr>
            <a:noAutofit/>
          </a:bodyPr>
          <a:lstStyle/>
          <a:p>
            <a:pPr algn="ctr"/>
            <a:r>
              <a:rPr lang="fa-IR" b="1" dirty="0" smtClean="0">
                <a:solidFill>
                  <a:schemeClr val="tx1"/>
                </a:solidFill>
              </a:rPr>
              <a:t>3- مشخصات کامل </a:t>
            </a:r>
            <a:r>
              <a:rPr lang="fa-IR" b="1" dirty="0" smtClean="0">
                <a:solidFill>
                  <a:schemeClr val="tx1"/>
                </a:solidFill>
              </a:rPr>
              <a:t>درمانگر</a:t>
            </a:r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1670" y="2071678"/>
            <a:ext cx="6786610" cy="4786322"/>
          </a:xfrm>
        </p:spPr>
        <p:txBody>
          <a:bodyPr>
            <a:normAutofit/>
          </a:bodyPr>
          <a:lstStyle/>
          <a:p>
            <a:pPr algn="just" rtl="1">
              <a:buBlip>
                <a:blip r:embed="rId4"/>
              </a:buBlip>
            </a:pPr>
            <a:r>
              <a:rPr lang="fa-IR" sz="2400" b="1" dirty="0" smtClean="0"/>
              <a:t>سر نسخه  : </a:t>
            </a:r>
          </a:p>
          <a:p>
            <a:pPr marL="812800" indent="-449263" algn="just" rtl="1">
              <a:buFont typeface="+mj-lt"/>
              <a:buAutoNum type="arabicPeriod"/>
              <a:tabLst>
                <a:tab pos="711200" algn="l"/>
              </a:tabLst>
            </a:pPr>
            <a:r>
              <a:rPr lang="fa-IR" sz="1800" dirty="0" smtClean="0"/>
              <a:t>نام و نام خانوادگی درمانگر</a:t>
            </a:r>
          </a:p>
          <a:p>
            <a:pPr marL="812800" indent="-449263" algn="just" rtl="1">
              <a:buFont typeface="+mj-lt"/>
              <a:buAutoNum type="arabicPeriod"/>
              <a:tabLst>
                <a:tab pos="711200" algn="l"/>
              </a:tabLst>
            </a:pPr>
            <a:r>
              <a:rPr lang="fa-IR" sz="1800" dirty="0" smtClean="0"/>
              <a:t>مرتبه علمی : پزشک عمومی یا متخصص، ماما و...</a:t>
            </a:r>
          </a:p>
          <a:p>
            <a:pPr marL="812800" indent="-449263" algn="just" rtl="1">
              <a:buFont typeface="+mj-lt"/>
              <a:buAutoNum type="arabicPeriod"/>
              <a:tabLst>
                <a:tab pos="711200" algn="l"/>
              </a:tabLst>
            </a:pPr>
            <a:r>
              <a:rPr lang="fa-IR" sz="1800" dirty="0" smtClean="0"/>
              <a:t>نوع تخصص </a:t>
            </a:r>
          </a:p>
          <a:p>
            <a:pPr marL="812800" indent="-449263" algn="just" rtl="1">
              <a:buFont typeface="+mj-lt"/>
              <a:buAutoNum type="arabicPeriod"/>
              <a:tabLst>
                <a:tab pos="711200" algn="l"/>
              </a:tabLst>
            </a:pPr>
            <a:r>
              <a:rPr lang="fa-IR" sz="1800" dirty="0" smtClean="0"/>
              <a:t>شماره نظام پزشکی</a:t>
            </a:r>
          </a:p>
          <a:p>
            <a:pPr marL="812800" indent="-449263" algn="just" rtl="1">
              <a:buFont typeface="+mj-lt"/>
              <a:buAutoNum type="arabicPeriod"/>
              <a:tabLst>
                <a:tab pos="711200" algn="l"/>
              </a:tabLst>
            </a:pPr>
            <a:r>
              <a:rPr lang="fa-IR" sz="1800" dirty="0" smtClean="0"/>
              <a:t>آدرس و شماره تلفن تماس (مطب، بیمارستان، منزل)</a:t>
            </a:r>
          </a:p>
          <a:p>
            <a:pPr marL="812800" indent="-449263" algn="just" rtl="1">
              <a:buFont typeface="+mj-lt"/>
              <a:buAutoNum type="arabicPeriod"/>
              <a:tabLst>
                <a:tab pos="711200" algn="l"/>
              </a:tabLst>
            </a:pPr>
            <a:r>
              <a:rPr lang="fa-IR" sz="1800" dirty="0" smtClean="0"/>
              <a:t>رتبه دانشگاهی </a:t>
            </a:r>
          </a:p>
          <a:p>
            <a:pPr algn="just" rtl="1">
              <a:buNone/>
            </a:pPr>
            <a:endParaRPr lang="fa-IR" sz="1800" dirty="0" smtClean="0"/>
          </a:p>
          <a:p>
            <a:pPr algn="just" rtl="1">
              <a:buBlip>
                <a:blip r:embed="rId4"/>
              </a:buBlip>
            </a:pPr>
            <a:r>
              <a:rPr lang="fa-IR" sz="2400" b="1" dirty="0" smtClean="0"/>
              <a:t>دفترچه بیمه :</a:t>
            </a:r>
          </a:p>
          <a:p>
            <a:pPr marL="812800" indent="-449263" algn="just" rtl="1">
              <a:buFont typeface="+mj-lt"/>
              <a:buAutoNum type="arabicPeriod"/>
            </a:pPr>
            <a:r>
              <a:rPr lang="fa-IR" sz="1800" dirty="0" smtClean="0"/>
              <a:t>نام و نام خانوادگی درمانگر</a:t>
            </a:r>
          </a:p>
          <a:p>
            <a:pPr marL="812800" indent="-449263" algn="just" rtl="1">
              <a:buFont typeface="+mj-lt"/>
              <a:buAutoNum type="arabicPeriod"/>
            </a:pPr>
            <a:r>
              <a:rPr lang="fa-IR" sz="1800" dirty="0" smtClean="0"/>
              <a:t> رتبه علمی : پزشک عمومی یا متخصص، ماما و...</a:t>
            </a:r>
          </a:p>
          <a:p>
            <a:pPr marL="812800" indent="-449263" algn="just" rtl="1">
              <a:buFont typeface="+mj-lt"/>
              <a:buAutoNum type="arabicPeriod"/>
            </a:pPr>
            <a:r>
              <a:rPr lang="fa-IR" sz="1800" dirty="0" smtClean="0"/>
              <a:t>نوع تخصص </a:t>
            </a:r>
          </a:p>
          <a:p>
            <a:pPr marL="812800" indent="-449263" algn="just" rtl="1">
              <a:buFont typeface="+mj-lt"/>
              <a:buAutoNum type="arabicPeriod"/>
            </a:pPr>
            <a:r>
              <a:rPr lang="fa-IR" sz="1800" dirty="0" smtClean="0"/>
              <a:t> شماره نظام پزشکی</a:t>
            </a:r>
          </a:p>
          <a:p>
            <a:pPr algn="just" rtl="1"/>
            <a:endParaRPr lang="fa-IR" sz="1800" dirty="0"/>
          </a:p>
        </p:txBody>
      </p:sp>
      <p:pic>
        <p:nvPicPr>
          <p:cNvPr id="2050" name="Picture 2" descr="C:\Users\DELL\Desktop\drug\drfg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144" y="3284984"/>
            <a:ext cx="1979262" cy="2971934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975" y="17728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1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764704"/>
            <a:ext cx="7670086" cy="6000792"/>
          </a:xfrm>
        </p:spPr>
        <p:txBody>
          <a:bodyPr>
            <a:normAutofit/>
          </a:bodyPr>
          <a:lstStyle/>
          <a:p>
            <a:pPr algn="ctr" rtl="1">
              <a:buNone/>
            </a:pPr>
            <a:r>
              <a:rPr lang="fa-IR" sz="4000" b="1" dirty="0" smtClean="0"/>
              <a:t>4- مشخصات کامل بیمار</a:t>
            </a:r>
          </a:p>
          <a:p>
            <a:pPr algn="r" rtl="1">
              <a:buNone/>
            </a:pPr>
            <a:endParaRPr lang="fa-IR" sz="2000" dirty="0" smtClean="0"/>
          </a:p>
          <a:p>
            <a:pPr algn="r" rtl="1">
              <a:buNone/>
            </a:pPr>
            <a:endParaRPr lang="fa-IR" sz="2000" dirty="0" smtClean="0"/>
          </a:p>
          <a:p>
            <a:pPr algn="r" rtl="1">
              <a:buNone/>
            </a:pPr>
            <a:endParaRPr lang="fa-IR" sz="2000" dirty="0"/>
          </a:p>
          <a:p>
            <a:pPr algn="r" rtl="1">
              <a:buNone/>
            </a:pPr>
            <a:endParaRPr lang="fa-IR" sz="2000" dirty="0" smtClean="0"/>
          </a:p>
          <a:p>
            <a:pPr marL="457200" indent="-457200" algn="r" rtl="1">
              <a:buFont typeface="+mj-lt"/>
              <a:buAutoNum type="arabicPeriod"/>
            </a:pPr>
            <a:r>
              <a:rPr lang="fa-IR" sz="2000" dirty="0" smtClean="0"/>
              <a:t>نام و نام خانوادگی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fa-IR" sz="2000" dirty="0" smtClean="0"/>
              <a:t>سن : کودکان و سالمندان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fa-IR" sz="2000" dirty="0" smtClean="0"/>
              <a:t>جنس بیمار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fa-IR" sz="2000" dirty="0" smtClean="0"/>
              <a:t>وزن بیمار</a:t>
            </a:r>
          </a:p>
          <a:p>
            <a:pPr algn="r" rtl="1">
              <a:buNone/>
            </a:pPr>
            <a:endParaRPr lang="fa-IR" sz="2000" dirty="0" smtClean="0"/>
          </a:p>
          <a:p>
            <a:pPr algn="ctr" rtl="1">
              <a:buNone/>
            </a:pPr>
            <a:endParaRPr lang="fa-IR" sz="2000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8448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714356"/>
            <a:ext cx="7920880" cy="6000792"/>
          </a:xfrm>
        </p:spPr>
        <p:txBody>
          <a:bodyPr>
            <a:normAutofit/>
          </a:bodyPr>
          <a:lstStyle/>
          <a:p>
            <a:pPr algn="ctr" rtl="1">
              <a:buNone/>
            </a:pPr>
            <a:r>
              <a:rPr lang="fa-IR" sz="3600" b="1" dirty="0" smtClean="0"/>
              <a:t>5- تشخیص </a:t>
            </a:r>
          </a:p>
          <a:p>
            <a:pPr algn="just" rtl="1">
              <a:buNone/>
            </a:pPr>
            <a:endParaRPr lang="fa-IR" sz="1800" b="1" dirty="0" smtClean="0"/>
          </a:p>
          <a:p>
            <a:pPr algn="just" rtl="1">
              <a:buNone/>
            </a:pPr>
            <a:endParaRPr lang="fa-IR" sz="1800" b="1" dirty="0" smtClean="0"/>
          </a:p>
          <a:p>
            <a:pPr algn="just" rtl="1">
              <a:buNone/>
            </a:pPr>
            <a:r>
              <a:rPr lang="en-US" sz="1800" b="1" dirty="0" err="1" smtClean="0"/>
              <a:t>Dx</a:t>
            </a:r>
            <a:r>
              <a:rPr lang="fa-IR" sz="1800" b="1" dirty="0" smtClean="0"/>
              <a:t>: </a:t>
            </a:r>
          </a:p>
          <a:p>
            <a:pPr algn="just" rtl="1">
              <a:buFont typeface="Wingdings" pitchFamily="2" charset="2"/>
              <a:buChar char="v"/>
            </a:pPr>
            <a:r>
              <a:rPr lang="fa-IR" sz="1800" b="1" dirty="0" smtClean="0"/>
              <a:t>برای کلیه بیماری ها الزامی است</a:t>
            </a:r>
          </a:p>
          <a:p>
            <a:pPr algn="just" rtl="1">
              <a:buFont typeface="Wingdings" pitchFamily="2" charset="2"/>
              <a:buChar char="v"/>
            </a:pPr>
            <a:r>
              <a:rPr lang="fa-IR" sz="1800" b="1" dirty="0" smtClean="0"/>
              <a:t>میتوان از اصطلاحات پزشکی و اختصارات استفاده نمود</a:t>
            </a:r>
          </a:p>
          <a:p>
            <a:pPr algn="just" rtl="1">
              <a:buNone/>
            </a:pPr>
            <a:endParaRPr lang="fa-IR" sz="1800" b="1" dirty="0" smtClean="0"/>
          </a:p>
          <a:p>
            <a:pPr algn="just" rtl="1">
              <a:buNone/>
            </a:pPr>
            <a:r>
              <a:rPr lang="fa-IR" sz="1800" b="1" dirty="0" smtClean="0"/>
              <a:t>ممنوعیت</a:t>
            </a:r>
          </a:p>
          <a:p>
            <a:pPr indent="190500" algn="just" rtl="1">
              <a:buFont typeface="Wingdings" pitchFamily="2" charset="2"/>
              <a:buChar char="v"/>
            </a:pPr>
            <a:r>
              <a:rPr lang="fa-IR" sz="1800" b="1" dirty="0" smtClean="0"/>
              <a:t>سرطان </a:t>
            </a:r>
          </a:p>
          <a:p>
            <a:pPr indent="190500" algn="just" rtl="1">
              <a:buFont typeface="Wingdings" pitchFamily="2" charset="2"/>
              <a:buChar char="v"/>
            </a:pPr>
            <a:r>
              <a:rPr lang="fa-IR" sz="1800" b="1" dirty="0" smtClean="0"/>
              <a:t>بیماریهای روانی </a:t>
            </a:r>
          </a:p>
          <a:p>
            <a:pPr indent="190500" algn="just" rtl="1">
              <a:buFont typeface="Wingdings" pitchFamily="2" charset="2"/>
              <a:buChar char="v"/>
            </a:pPr>
            <a:r>
              <a:rPr lang="fa-IR" sz="1800" b="1" dirty="0" smtClean="0"/>
              <a:t> ایدز و بیماریهای مقاربتی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1247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a-IR" b="1" dirty="0" smtClean="0">
                <a:solidFill>
                  <a:schemeClr val="tx1"/>
                </a:solidFill>
              </a:rPr>
              <a:t>6- مشخصات کامل دارو یا داروهای تجویز </a:t>
            </a:r>
            <a:r>
              <a:rPr lang="fa-IR" b="1" dirty="0" smtClean="0">
                <a:solidFill>
                  <a:schemeClr val="tx1"/>
                </a:solidFill>
              </a:rPr>
              <a:t>شده</a:t>
            </a:r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44" y="2285992"/>
            <a:ext cx="4357718" cy="4357718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v"/>
            </a:pPr>
            <a:r>
              <a:rPr lang="fa-IR" b="1" dirty="0" smtClean="0"/>
              <a:t>نام دارو</a:t>
            </a:r>
            <a:r>
              <a:rPr lang="fa-IR" dirty="0" smtClean="0"/>
              <a:t> </a:t>
            </a:r>
          </a:p>
          <a:p>
            <a:pPr algn="r" rtl="1">
              <a:buFont typeface="Wingdings" pitchFamily="2" charset="2"/>
              <a:buChar char="v"/>
            </a:pPr>
            <a:r>
              <a:rPr lang="fa-IR" b="1" dirty="0" smtClean="0"/>
              <a:t>شکل دارویی</a:t>
            </a:r>
            <a:endParaRPr lang="fa-IR" dirty="0" smtClean="0"/>
          </a:p>
          <a:p>
            <a:pPr algn="r" rtl="1">
              <a:buFont typeface="Wingdings" pitchFamily="2" charset="2"/>
              <a:buChar char="v"/>
            </a:pPr>
            <a:r>
              <a:rPr lang="fa-IR" b="1" dirty="0" smtClean="0"/>
              <a:t>قدرت دارو</a:t>
            </a:r>
            <a:endParaRPr lang="en-US" b="1" dirty="0" smtClean="0"/>
          </a:p>
          <a:p>
            <a:pPr algn="r" rtl="1">
              <a:buFont typeface="Wingdings" pitchFamily="2" charset="2"/>
              <a:buChar char="v"/>
            </a:pPr>
            <a:r>
              <a:rPr lang="fa-IR" b="1" dirty="0" smtClean="0"/>
              <a:t>تعداد دارو</a:t>
            </a:r>
          </a:p>
          <a:p>
            <a:pPr algn="ctr" rtl="1">
              <a:buNone/>
            </a:pPr>
            <a:endParaRPr lang="fa-IR" b="1" dirty="0" smtClean="0"/>
          </a:p>
        </p:txBody>
      </p:sp>
      <p:pic>
        <p:nvPicPr>
          <p:cNvPr id="3074" name="Picture 2" descr="C:\Users\DELL\Desktop\drug\ist2_7982375-prescription-drug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988840"/>
            <a:ext cx="3214710" cy="3786214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5976" y="327234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8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1000108"/>
            <a:ext cx="8229600" cy="1000124"/>
          </a:xfrm>
        </p:spPr>
        <p:txBody>
          <a:bodyPr>
            <a:normAutofit fontScale="90000"/>
          </a:bodyPr>
          <a:lstStyle/>
          <a:p>
            <a:pPr algn="ctr"/>
            <a:r>
              <a:rPr lang="fa-IR" sz="6000" b="1" dirty="0" smtClean="0">
                <a:solidFill>
                  <a:schemeClr val="tx1"/>
                </a:solidFill>
              </a:rPr>
              <a:t>نام دارو</a:t>
            </a:r>
            <a:r>
              <a:rPr lang="fa-IR" sz="6000" dirty="0" smtClean="0">
                <a:solidFill>
                  <a:schemeClr val="tx1"/>
                </a:solidFill>
              </a:rPr>
              <a:t> </a:t>
            </a:r>
            <a:r>
              <a:rPr lang="fa-IR" dirty="0" smtClean="0">
                <a:solidFill>
                  <a:schemeClr val="tx1"/>
                </a:solidFill>
              </a:rPr>
              <a:t/>
            </a:r>
            <a:br>
              <a:rPr lang="fa-IR" dirty="0" smtClean="0">
                <a:solidFill>
                  <a:schemeClr val="tx1"/>
                </a:solidFill>
              </a:rPr>
            </a:br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700808"/>
            <a:ext cx="6929486" cy="3911609"/>
          </a:xfrm>
        </p:spPr>
        <p:txBody>
          <a:bodyPr>
            <a:normAutofit/>
          </a:bodyPr>
          <a:lstStyle/>
          <a:p>
            <a:pPr algn="just" rtl="1">
              <a:buFont typeface="Wingdings" pitchFamily="2" charset="2"/>
              <a:buChar char="v"/>
            </a:pPr>
            <a:endParaRPr lang="fa-IR" sz="2000" dirty="0" smtClean="0"/>
          </a:p>
          <a:p>
            <a:pPr algn="just" rtl="1">
              <a:buFont typeface="Wingdings" pitchFamily="2" charset="2"/>
              <a:buChar char="v"/>
            </a:pPr>
            <a:r>
              <a:rPr lang="fa-IR" sz="2000" dirty="0" smtClean="0"/>
              <a:t>خوانا </a:t>
            </a:r>
            <a:r>
              <a:rPr lang="fa-IR" sz="2000" dirty="0" smtClean="0"/>
              <a:t>و کامل </a:t>
            </a:r>
          </a:p>
          <a:p>
            <a:pPr algn="just" rtl="1">
              <a:buFont typeface="Wingdings" pitchFamily="2" charset="2"/>
              <a:buChar char="v"/>
            </a:pPr>
            <a:r>
              <a:rPr lang="fa-IR" sz="2000" dirty="0" smtClean="0"/>
              <a:t>عدم اختصارات رسمی یا غیررسمی </a:t>
            </a:r>
          </a:p>
          <a:p>
            <a:pPr algn="just" rtl="1">
              <a:buNone/>
            </a:pPr>
            <a:endParaRPr lang="en-US" sz="2000" b="1" dirty="0" smtClean="0"/>
          </a:p>
          <a:p>
            <a:pPr algn="just" rtl="1">
              <a:buNone/>
            </a:pPr>
            <a:r>
              <a:rPr lang="fa-IR" sz="2000" dirty="0" smtClean="0"/>
              <a:t>نام دارو</a:t>
            </a:r>
          </a:p>
          <a:p>
            <a:pPr algn="just" rtl="1">
              <a:buFont typeface="Wingdings" pitchFamily="2" charset="2"/>
              <a:buChar char="v"/>
            </a:pPr>
            <a:r>
              <a:rPr lang="fa-IR" sz="2000" dirty="0" smtClean="0"/>
              <a:t>نام ژنریک : </a:t>
            </a:r>
            <a:r>
              <a:rPr lang="en-US" sz="2000" dirty="0" err="1" smtClean="0"/>
              <a:t>propranolol</a:t>
            </a:r>
            <a:endParaRPr lang="fa-IR" sz="2000" dirty="0" smtClean="0"/>
          </a:p>
          <a:p>
            <a:pPr algn="just" rtl="1">
              <a:buFont typeface="Wingdings" pitchFamily="2" charset="2"/>
              <a:buChar char="v"/>
            </a:pPr>
            <a:r>
              <a:rPr lang="fa-IR" sz="2000" dirty="0" smtClean="0"/>
              <a:t>ژنریک صاحبدار:  </a:t>
            </a:r>
            <a:r>
              <a:rPr lang="en-US" sz="2000" dirty="0" err="1" smtClean="0"/>
              <a:t>propranolol</a:t>
            </a:r>
            <a:r>
              <a:rPr lang="en-US" sz="2000" dirty="0" smtClean="0"/>
              <a:t> td</a:t>
            </a:r>
            <a:r>
              <a:rPr lang="fa-IR" sz="2000" dirty="0" smtClean="0"/>
              <a:t> </a:t>
            </a:r>
          </a:p>
          <a:p>
            <a:pPr algn="just" rtl="1">
              <a:buFont typeface="Wingdings" pitchFamily="2" charset="2"/>
              <a:buChar char="v"/>
            </a:pPr>
            <a:r>
              <a:rPr lang="fa-IR" sz="2000" dirty="0" smtClean="0"/>
              <a:t> نام تجاری: </a:t>
            </a:r>
            <a:r>
              <a:rPr lang="en-US" sz="2000" dirty="0" err="1" smtClean="0"/>
              <a:t>inderal</a:t>
            </a:r>
            <a:endParaRPr lang="fa-IR" sz="2000" dirty="0" smtClean="0"/>
          </a:p>
          <a:p>
            <a:pPr algn="just" rtl="1"/>
            <a:endParaRPr lang="fa-IR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1247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5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DELL\Desktop\drug\rx-side-effec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89040"/>
            <a:ext cx="2808312" cy="274091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774720"/>
          </a:xfrm>
        </p:spPr>
        <p:txBody>
          <a:bodyPr>
            <a:noAutofit/>
          </a:bodyPr>
          <a:lstStyle/>
          <a:p>
            <a:pPr algn="ctr"/>
            <a:r>
              <a:rPr lang="fa-IR" sz="4800" b="1" dirty="0" smtClean="0">
                <a:solidFill>
                  <a:schemeClr val="tx1"/>
                </a:solidFill>
              </a:rPr>
              <a:t>شکل </a:t>
            </a:r>
            <a:r>
              <a:rPr lang="fa-IR" sz="4800" b="1" dirty="0" smtClean="0">
                <a:solidFill>
                  <a:schemeClr val="tx1"/>
                </a:solidFill>
              </a:rPr>
              <a:t>دارویی</a:t>
            </a:r>
            <a:endParaRPr lang="fa-IR" sz="4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100" y="1988840"/>
            <a:ext cx="7388324" cy="4511994"/>
          </a:xfrm>
        </p:spPr>
        <p:txBody>
          <a:bodyPr>
            <a:normAutofit/>
          </a:bodyPr>
          <a:lstStyle/>
          <a:p>
            <a:pPr algn="just" rtl="1">
              <a:buBlip>
                <a:blip r:embed="rId5"/>
              </a:buBlip>
            </a:pPr>
            <a:r>
              <a:rPr lang="fa-IR" sz="1600" dirty="0" smtClean="0"/>
              <a:t>قبل یا بعد از نام دارو </a:t>
            </a:r>
          </a:p>
          <a:p>
            <a:pPr algn="just" rtl="1">
              <a:buBlip>
                <a:blip r:embed="rId5"/>
              </a:buBlip>
            </a:pPr>
            <a:r>
              <a:rPr lang="fa-IR" sz="1600" dirty="0" smtClean="0"/>
              <a:t>یکسان</a:t>
            </a:r>
          </a:p>
          <a:p>
            <a:pPr algn="just" rtl="1">
              <a:buBlip>
                <a:blip r:embed="rId5"/>
              </a:buBlip>
            </a:pPr>
            <a:r>
              <a:rPr lang="fa-IR" sz="1600" dirty="0" smtClean="0"/>
              <a:t>شباهت : </a:t>
            </a:r>
            <a:r>
              <a:rPr lang="en-US" sz="1600" dirty="0" err="1" smtClean="0"/>
              <a:t>susp</a:t>
            </a:r>
            <a:r>
              <a:rPr lang="en-US" sz="1600" dirty="0" smtClean="0"/>
              <a:t> , </a:t>
            </a:r>
            <a:r>
              <a:rPr lang="en-US" sz="1600" dirty="0" err="1" smtClean="0"/>
              <a:t>syp</a:t>
            </a:r>
            <a:r>
              <a:rPr lang="en-US" sz="1600" dirty="0" smtClean="0"/>
              <a:t> ,supp</a:t>
            </a:r>
            <a:endParaRPr lang="fa-IR" sz="1600" dirty="0" smtClean="0"/>
          </a:p>
          <a:p>
            <a:pPr algn="just" rtl="1">
              <a:buNone/>
            </a:pPr>
            <a:endParaRPr lang="fa-IR" sz="1600" dirty="0" smtClean="0"/>
          </a:p>
          <a:p>
            <a:pPr algn="just" rtl="1">
              <a:buNone/>
            </a:pPr>
            <a:r>
              <a:rPr lang="fa-IR" sz="1600" b="1" dirty="0" smtClean="0"/>
              <a:t>جهت کاهش خطاهای دارویی </a:t>
            </a:r>
            <a:r>
              <a:rPr lang="fa-IR" sz="1600" b="1" dirty="0" smtClean="0"/>
              <a:t>بین </a:t>
            </a:r>
            <a:r>
              <a:rPr lang="fa-IR" sz="1600" b="1" dirty="0" smtClean="0"/>
              <a:t>شکل دارویی و نام دارو فاصله گذاشته </a:t>
            </a:r>
            <a:r>
              <a:rPr lang="fa-IR" sz="1600" b="1" dirty="0" smtClean="0"/>
              <a:t>شود. </a:t>
            </a:r>
            <a:endParaRPr lang="fa-IR" sz="1600" b="1" dirty="0" smtClean="0"/>
          </a:p>
          <a:p>
            <a:pPr algn="just" rtl="1"/>
            <a:endParaRPr lang="fa-IR" sz="16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084" y="14127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0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fa-IR" sz="3600" b="1" dirty="0" smtClean="0">
                <a:solidFill>
                  <a:schemeClr val="tx1"/>
                </a:solidFill>
              </a:rPr>
              <a:t>طبقه بندی اشکال دارویی بر اساس راه مصرف دارو</a:t>
            </a:r>
            <a:endParaRPr lang="fa-IR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143116"/>
            <a:ext cx="7992888" cy="4310220"/>
          </a:xfrm>
        </p:spPr>
        <p:txBody>
          <a:bodyPr>
            <a:normAutofit/>
          </a:bodyPr>
          <a:lstStyle/>
          <a:p>
            <a:pPr lvl="0" algn="just" rtl="1">
              <a:buNone/>
            </a:pPr>
            <a:r>
              <a:rPr lang="fa-IR" sz="1800" dirty="0" smtClean="0"/>
              <a:t>1. </a:t>
            </a:r>
            <a:r>
              <a:rPr lang="fa-IR" sz="1600" dirty="0" smtClean="0"/>
              <a:t>خوراکی (</a:t>
            </a:r>
            <a:r>
              <a:rPr lang="en-US" sz="1600" dirty="0" smtClean="0"/>
              <a:t>(oral </a:t>
            </a:r>
            <a:r>
              <a:rPr lang="fa-IR" sz="1600" dirty="0" smtClean="0"/>
              <a:t>:</a:t>
            </a:r>
            <a:endParaRPr lang="en-US" sz="1600" dirty="0" smtClean="0"/>
          </a:p>
          <a:p>
            <a:pPr algn="just" rtl="1"/>
            <a:r>
              <a:rPr lang="fa-IR" sz="1600" dirty="0" smtClean="0"/>
              <a:t>اشکال دارویی : قرص ، کپسول ، محلول ، شربت ، سوسپانسیون ، ماگما ، ژل ، پودر</a:t>
            </a:r>
          </a:p>
          <a:p>
            <a:pPr algn="just" rtl="1">
              <a:buNone/>
            </a:pPr>
            <a:endParaRPr lang="en-US" sz="1600" dirty="0" smtClean="0"/>
          </a:p>
          <a:p>
            <a:pPr lvl="0" algn="just" rtl="1">
              <a:buNone/>
            </a:pPr>
            <a:r>
              <a:rPr lang="fa-IR" sz="1600" dirty="0" smtClean="0"/>
              <a:t>2. زیر زبانی : </a:t>
            </a:r>
            <a:r>
              <a:rPr lang="en-US" sz="1600" dirty="0" smtClean="0"/>
              <a:t>(sublingual )</a:t>
            </a:r>
          </a:p>
          <a:p>
            <a:pPr algn="just" rtl="1"/>
            <a:r>
              <a:rPr lang="fa-IR" sz="1600" dirty="0" smtClean="0"/>
              <a:t>اشکال دارویی : قرص ، قرص مکیدنی </a:t>
            </a:r>
          </a:p>
          <a:p>
            <a:pPr algn="just" rtl="1">
              <a:buNone/>
            </a:pPr>
            <a:endParaRPr lang="en-US" sz="1600" dirty="0" smtClean="0"/>
          </a:p>
          <a:p>
            <a:pPr lvl="0" algn="just" rtl="1">
              <a:buNone/>
            </a:pPr>
            <a:r>
              <a:rPr lang="fa-IR" sz="1600" dirty="0" smtClean="0"/>
              <a:t>3. تزریقی  ( </a:t>
            </a:r>
            <a:r>
              <a:rPr lang="en-US" sz="1600" dirty="0" err="1" smtClean="0"/>
              <a:t>parentral</a:t>
            </a:r>
            <a:r>
              <a:rPr lang="fa-IR" sz="1600" dirty="0" smtClean="0"/>
              <a:t> )</a:t>
            </a:r>
            <a:endParaRPr lang="en-US" sz="1600" dirty="0" smtClean="0"/>
          </a:p>
          <a:p>
            <a:pPr algn="just" rtl="1"/>
            <a:r>
              <a:rPr lang="fa-IR" sz="1600" dirty="0" smtClean="0"/>
              <a:t>اشکال دارویی : محلول ، سوسپانسیون</a:t>
            </a:r>
          </a:p>
          <a:p>
            <a:pPr algn="just" rtl="1">
              <a:buNone/>
            </a:pPr>
            <a:endParaRPr lang="en-US" sz="1600" dirty="0" smtClean="0"/>
          </a:p>
          <a:p>
            <a:pPr lvl="0" algn="just" rtl="1">
              <a:buNone/>
            </a:pPr>
            <a:r>
              <a:rPr lang="fa-IR" sz="1600" dirty="0" smtClean="0"/>
              <a:t>4. روی پوستی /از راه پوستی </a:t>
            </a:r>
            <a:r>
              <a:rPr lang="en-US" sz="1600" dirty="0" smtClean="0"/>
              <a:t>(</a:t>
            </a:r>
            <a:r>
              <a:rPr lang="en-US" sz="1600" dirty="0" err="1" smtClean="0"/>
              <a:t>Epicutaneous</a:t>
            </a:r>
            <a:r>
              <a:rPr lang="en-US" sz="1600" dirty="0" smtClean="0"/>
              <a:t> / </a:t>
            </a:r>
            <a:r>
              <a:rPr lang="en-US" sz="1600" dirty="0" err="1" smtClean="0"/>
              <a:t>Transdermal</a:t>
            </a:r>
            <a:r>
              <a:rPr lang="en-US" sz="1600" dirty="0" smtClean="0"/>
              <a:t> )</a:t>
            </a:r>
          </a:p>
          <a:p>
            <a:pPr algn="just" rtl="1"/>
            <a:r>
              <a:rPr lang="fa-IR" sz="1600" dirty="0" smtClean="0"/>
              <a:t>اشکال دارویی : پماد ، کرم ، خمیر ، پمپ انفوزیون ، پلاستر ، پودر ، آئروسل ، پچ پوستی ، محلول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8246150" cy="1104320"/>
          </a:xfrm>
        </p:spPr>
        <p:txBody>
          <a:bodyPr>
            <a:noAutofit/>
          </a:bodyPr>
          <a:lstStyle/>
          <a:p>
            <a:pPr algn="ctr"/>
            <a:r>
              <a:rPr lang="fa-IR" sz="3200" b="1" dirty="0" smtClean="0">
                <a:solidFill>
                  <a:schemeClr val="tx1"/>
                </a:solidFill>
              </a:rPr>
              <a:t>طبقه بندی اشکال دارویی بر اساس راه مصرف دارو</a:t>
            </a:r>
            <a:endParaRPr lang="fa-IR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143116"/>
            <a:ext cx="7992888" cy="3590140"/>
          </a:xfrm>
        </p:spPr>
        <p:txBody>
          <a:bodyPr>
            <a:normAutofit/>
          </a:bodyPr>
          <a:lstStyle/>
          <a:p>
            <a:pPr lvl="0" algn="just" rtl="1">
              <a:buNone/>
            </a:pPr>
            <a:endParaRPr lang="fa-IR" sz="1600" dirty="0" smtClean="0"/>
          </a:p>
          <a:p>
            <a:pPr lvl="0" algn="just" rtl="1">
              <a:buNone/>
            </a:pPr>
            <a:endParaRPr lang="fa-IR" sz="1600" dirty="0"/>
          </a:p>
          <a:p>
            <a:pPr lvl="0" algn="just" rtl="1">
              <a:buNone/>
            </a:pPr>
            <a:r>
              <a:rPr lang="fa-IR" sz="1600" dirty="0" smtClean="0"/>
              <a:t>5. داخل </a:t>
            </a:r>
            <a:r>
              <a:rPr lang="fa-IR" sz="1600" dirty="0" smtClean="0"/>
              <a:t>چشمی / داخل گوشی </a:t>
            </a:r>
            <a:r>
              <a:rPr lang="en-US" sz="1600" dirty="0" smtClean="0"/>
              <a:t>( </a:t>
            </a:r>
            <a:r>
              <a:rPr lang="en-US" sz="1600" dirty="0" err="1" smtClean="0"/>
              <a:t>Intraochlar</a:t>
            </a:r>
            <a:r>
              <a:rPr lang="en-US" sz="1600" dirty="0" smtClean="0"/>
              <a:t> / </a:t>
            </a:r>
            <a:r>
              <a:rPr lang="en-US" sz="1600" dirty="0" err="1" smtClean="0"/>
              <a:t>Intraural</a:t>
            </a:r>
            <a:r>
              <a:rPr lang="en-US" sz="1600" dirty="0" smtClean="0"/>
              <a:t> ) </a:t>
            </a:r>
          </a:p>
          <a:p>
            <a:pPr algn="just" rtl="1"/>
            <a:r>
              <a:rPr lang="fa-IR" sz="1600" dirty="0" smtClean="0"/>
              <a:t>اشکال دارویی : محلول ، سوپانسیون</a:t>
            </a:r>
          </a:p>
          <a:p>
            <a:pPr algn="just" rtl="1">
              <a:buNone/>
            </a:pPr>
            <a:endParaRPr lang="en-US" sz="1600" dirty="0" smtClean="0"/>
          </a:p>
          <a:p>
            <a:pPr lvl="0" algn="just" rtl="1">
              <a:buNone/>
            </a:pPr>
            <a:r>
              <a:rPr lang="fa-IR" sz="1600" dirty="0" smtClean="0"/>
              <a:t>6. داخل بینی </a:t>
            </a:r>
            <a:r>
              <a:rPr lang="en-US" sz="1600" dirty="0" smtClean="0"/>
              <a:t>Intranasal )</a:t>
            </a:r>
            <a:r>
              <a:rPr lang="fa-IR" sz="1600" dirty="0" smtClean="0"/>
              <a:t>)</a:t>
            </a:r>
            <a:endParaRPr lang="en-US" sz="1600" dirty="0" smtClean="0"/>
          </a:p>
          <a:p>
            <a:pPr algn="just" rtl="1"/>
            <a:r>
              <a:rPr lang="fa-IR" sz="1600" dirty="0" smtClean="0"/>
              <a:t>اشکال دارویی : محلول ، اسپری ، بخور ، پماد </a:t>
            </a:r>
          </a:p>
          <a:p>
            <a:pPr algn="just" rtl="1">
              <a:buNone/>
            </a:pPr>
            <a:endParaRPr lang="en-US" sz="1600" dirty="0" smtClean="0"/>
          </a:p>
          <a:p>
            <a:pPr lvl="0" algn="just" rtl="1">
              <a:buNone/>
            </a:pPr>
            <a:r>
              <a:rPr lang="fa-IR" sz="1600" dirty="0" smtClean="0"/>
              <a:t>7. تنفسی </a:t>
            </a:r>
            <a:r>
              <a:rPr lang="en-US" sz="1600" dirty="0" err="1" smtClean="0"/>
              <a:t>Intrarespiratory</a:t>
            </a:r>
            <a:r>
              <a:rPr lang="en-US" sz="1600" dirty="0" smtClean="0"/>
              <a:t> )</a:t>
            </a:r>
            <a:r>
              <a:rPr lang="fa-IR" sz="1600" dirty="0" smtClean="0"/>
              <a:t>)</a:t>
            </a:r>
            <a:endParaRPr lang="en-US" sz="1600" dirty="0" smtClean="0"/>
          </a:p>
          <a:p>
            <a:pPr algn="just" rtl="1"/>
            <a:r>
              <a:rPr lang="fa-IR" sz="1600" dirty="0" smtClean="0"/>
              <a:t>اشکال دارویی : آئروسل </a:t>
            </a:r>
          </a:p>
          <a:p>
            <a:pPr algn="just" rtl="1">
              <a:buNone/>
            </a:pPr>
            <a:endParaRPr lang="fa-I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501090" cy="770998"/>
          </a:xfrm>
        </p:spPr>
        <p:txBody>
          <a:bodyPr>
            <a:noAutofit/>
          </a:bodyPr>
          <a:lstStyle/>
          <a:p>
            <a:pPr algn="ctr" rtl="1"/>
            <a:r>
              <a:rPr lang="fa-IR" dirty="0">
                <a:solidFill>
                  <a:schemeClr val="tx1"/>
                </a:solidFill>
              </a:rPr>
              <a:t>راهنمای </a:t>
            </a:r>
            <a:r>
              <a:rPr lang="fa-IR" dirty="0" smtClean="0">
                <a:solidFill>
                  <a:schemeClr val="tx1"/>
                </a:solidFill>
              </a:rPr>
              <a:t>تجویز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fa-IR" dirty="0" smtClean="0">
                <a:solidFill>
                  <a:schemeClr val="tx1"/>
                </a:solidFill>
              </a:rPr>
              <a:t>و </a:t>
            </a:r>
            <a:r>
              <a:rPr lang="fa-IR" dirty="0">
                <a:solidFill>
                  <a:schemeClr val="tx1"/>
                </a:solidFill>
              </a:rPr>
              <a:t>مصرف منطقی دارو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4214842"/>
          </a:xfrm>
        </p:spPr>
        <p:txBody>
          <a:bodyPr/>
          <a:lstStyle/>
          <a:p>
            <a:pPr algn="r" rtl="1">
              <a:buNone/>
            </a:pPr>
            <a:r>
              <a:rPr lang="fa-IR" b="1" dirty="0">
                <a:cs typeface="B Lotus" pitchFamily="2" charset="-78"/>
              </a:rPr>
              <a:t>مرحله اول : تشخیص </a:t>
            </a:r>
            <a:r>
              <a:rPr lang="fa-IR" b="1" dirty="0" smtClean="0">
                <a:cs typeface="B Lotus" pitchFamily="2" charset="-78"/>
              </a:rPr>
              <a:t>بیماری</a:t>
            </a:r>
            <a:endParaRPr lang="en-US" b="1" dirty="0">
              <a:cs typeface="B Lotus" pitchFamily="2" charset="-78"/>
            </a:endParaRPr>
          </a:p>
          <a:p>
            <a:pPr algn="r" rtl="1">
              <a:buNone/>
            </a:pPr>
            <a:r>
              <a:rPr lang="fa-IR" b="1" dirty="0">
                <a:cs typeface="B Lotus" pitchFamily="2" charset="-78"/>
              </a:rPr>
              <a:t>مرحله دوم : تعیین اهداف درمانی </a:t>
            </a:r>
            <a:endParaRPr lang="en-US" b="1" dirty="0">
              <a:cs typeface="B Lotus" pitchFamily="2" charset="-78"/>
            </a:endParaRPr>
          </a:p>
          <a:p>
            <a:pPr algn="r" rtl="1">
              <a:buNone/>
            </a:pPr>
            <a:r>
              <a:rPr lang="fa-IR" b="1" dirty="0">
                <a:cs typeface="B Lotus" pitchFamily="2" charset="-78"/>
              </a:rPr>
              <a:t>مرحله سوم</a:t>
            </a:r>
            <a:r>
              <a:rPr lang="fa-IR" b="1" dirty="0" smtClean="0">
                <a:cs typeface="B Lotus" pitchFamily="2" charset="-78"/>
              </a:rPr>
              <a:t>: تعیین </a:t>
            </a:r>
            <a:r>
              <a:rPr lang="fa-IR" b="1" dirty="0">
                <a:cs typeface="B Lotus" pitchFamily="2" charset="-78"/>
              </a:rPr>
              <a:t>مناسب بودن درمان انتخابی</a:t>
            </a:r>
            <a:endParaRPr lang="en-US" b="1" dirty="0">
              <a:cs typeface="B Lotus" pitchFamily="2" charset="-78"/>
            </a:endParaRPr>
          </a:p>
          <a:p>
            <a:pPr algn="r" rtl="1">
              <a:buNone/>
            </a:pPr>
            <a:r>
              <a:rPr lang="fa-IR" b="1" dirty="0">
                <a:cs typeface="B Lotus" pitchFamily="2" charset="-78"/>
              </a:rPr>
              <a:t>مرحله چهارم : شروع درمان</a:t>
            </a:r>
            <a:endParaRPr lang="en-US" b="1" dirty="0">
              <a:cs typeface="B Lotus" pitchFamily="2" charset="-78"/>
            </a:endParaRPr>
          </a:p>
          <a:p>
            <a:pPr algn="r" rtl="1">
              <a:buNone/>
            </a:pPr>
            <a:r>
              <a:rPr lang="fa-IR" b="1" dirty="0">
                <a:cs typeface="B Lotus" pitchFamily="2" charset="-78"/>
              </a:rPr>
              <a:t>مرحله پنجم : آموزش به بیمار </a:t>
            </a:r>
            <a:endParaRPr lang="en-US" b="1" dirty="0">
              <a:cs typeface="B Lotus" pitchFamily="2" charset="-78"/>
            </a:endParaRPr>
          </a:p>
          <a:p>
            <a:pPr algn="r" rtl="1">
              <a:buNone/>
            </a:pPr>
            <a:r>
              <a:rPr lang="fa-IR" b="1" dirty="0">
                <a:cs typeface="B Lotus" pitchFamily="2" charset="-78"/>
              </a:rPr>
              <a:t>مرحله ششم : پیگیری درمان بیماری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1988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0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7958118" cy="1032312"/>
          </a:xfrm>
        </p:spPr>
        <p:txBody>
          <a:bodyPr>
            <a:noAutofit/>
          </a:bodyPr>
          <a:lstStyle/>
          <a:p>
            <a:pPr algn="ctr"/>
            <a:r>
              <a:rPr lang="fa-IR" sz="3200" b="1" dirty="0" smtClean="0">
                <a:solidFill>
                  <a:schemeClr val="tx1"/>
                </a:solidFill>
              </a:rPr>
              <a:t>طبقه بندی اشکال دارویی بر اساس راه مصرف دارو</a:t>
            </a:r>
            <a:endParaRPr lang="fa-IR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390736" cy="4310220"/>
          </a:xfrm>
        </p:spPr>
        <p:txBody>
          <a:bodyPr>
            <a:normAutofit/>
          </a:bodyPr>
          <a:lstStyle/>
          <a:p>
            <a:pPr lvl="0" algn="just" rtl="1">
              <a:buNone/>
            </a:pPr>
            <a:endParaRPr lang="fa-IR" sz="1600" dirty="0" smtClean="0"/>
          </a:p>
          <a:p>
            <a:pPr lvl="0" algn="just" rtl="1">
              <a:buNone/>
            </a:pPr>
            <a:endParaRPr lang="fa-IR" sz="1600" dirty="0"/>
          </a:p>
          <a:p>
            <a:pPr lvl="0" algn="just" rtl="1">
              <a:buNone/>
            </a:pPr>
            <a:endParaRPr lang="fa-IR" sz="1600" dirty="0"/>
          </a:p>
          <a:p>
            <a:pPr lvl="0" algn="just" rtl="1">
              <a:buNone/>
            </a:pPr>
            <a:r>
              <a:rPr lang="fa-IR" sz="1600" dirty="0" smtClean="0"/>
              <a:t>8. رکتال </a:t>
            </a:r>
            <a:r>
              <a:rPr lang="en-US" sz="1600" dirty="0" smtClean="0"/>
              <a:t>Rectal )</a:t>
            </a:r>
            <a:r>
              <a:rPr lang="fa-IR" sz="1600" dirty="0" smtClean="0"/>
              <a:t>)</a:t>
            </a:r>
            <a:endParaRPr lang="en-US" sz="1600" dirty="0" smtClean="0"/>
          </a:p>
          <a:p>
            <a:pPr algn="just" rtl="1"/>
            <a:r>
              <a:rPr lang="fa-IR" sz="1600" dirty="0" smtClean="0"/>
              <a:t>اشکال دارویی : </a:t>
            </a:r>
            <a:r>
              <a:rPr lang="fa-IR" sz="1600" dirty="0" smtClean="0"/>
              <a:t>محلول، سوسپانسیون، </a:t>
            </a:r>
            <a:r>
              <a:rPr lang="fa-IR" sz="1600" dirty="0" smtClean="0"/>
              <a:t>شیاف </a:t>
            </a:r>
          </a:p>
          <a:p>
            <a:pPr algn="just" rtl="1">
              <a:buNone/>
            </a:pPr>
            <a:endParaRPr lang="en-US" sz="1600" dirty="0" smtClean="0"/>
          </a:p>
          <a:p>
            <a:pPr lvl="0" algn="just" rtl="1">
              <a:buNone/>
            </a:pPr>
            <a:r>
              <a:rPr lang="fa-IR" sz="1600" dirty="0" smtClean="0"/>
              <a:t>9. واژینال </a:t>
            </a:r>
            <a:r>
              <a:rPr lang="en-US" sz="1600" dirty="0" smtClean="0"/>
              <a:t>(Vaginal )</a:t>
            </a:r>
          </a:p>
          <a:p>
            <a:pPr algn="just" rtl="1"/>
            <a:r>
              <a:rPr lang="fa-IR" sz="1600" dirty="0" smtClean="0"/>
              <a:t>اشکال دارویی : </a:t>
            </a:r>
            <a:r>
              <a:rPr lang="fa-IR" sz="1600" dirty="0" smtClean="0"/>
              <a:t>محلول، پماد، امولسیون، فوم، ژل، قرص، شیلف، </a:t>
            </a:r>
            <a:r>
              <a:rPr lang="fa-IR" sz="1600" dirty="0" smtClean="0"/>
              <a:t>اسپونژ</a:t>
            </a:r>
          </a:p>
          <a:p>
            <a:pPr algn="just" rtl="1">
              <a:buNone/>
            </a:pPr>
            <a:endParaRPr lang="en-US" sz="1600" dirty="0" smtClean="0"/>
          </a:p>
          <a:p>
            <a:pPr lvl="0" algn="just" rtl="1">
              <a:buNone/>
            </a:pPr>
            <a:r>
              <a:rPr lang="fa-IR" sz="1600" dirty="0" smtClean="0"/>
              <a:t>10. ادراری </a:t>
            </a:r>
            <a:r>
              <a:rPr lang="en-US" sz="1600" dirty="0" smtClean="0"/>
              <a:t>(</a:t>
            </a:r>
            <a:r>
              <a:rPr lang="en-US" sz="1600" dirty="0" err="1" smtClean="0"/>
              <a:t>Uretral</a:t>
            </a:r>
            <a:r>
              <a:rPr lang="en-US" sz="1600" dirty="0" smtClean="0"/>
              <a:t>) </a:t>
            </a:r>
          </a:p>
          <a:p>
            <a:pPr algn="just" rtl="1"/>
            <a:r>
              <a:rPr lang="fa-IR" sz="1600" dirty="0" smtClean="0"/>
              <a:t>اشکال دارویی : </a:t>
            </a:r>
            <a:r>
              <a:rPr lang="fa-IR" sz="1600" dirty="0" smtClean="0"/>
              <a:t>محلول، </a:t>
            </a:r>
            <a:r>
              <a:rPr lang="fa-IR" sz="1600" dirty="0" smtClean="0"/>
              <a:t>شیاف</a:t>
            </a:r>
            <a:endParaRPr lang="en-US" sz="1600" dirty="0" smtClean="0"/>
          </a:p>
          <a:p>
            <a:pPr algn="just" rtl="1">
              <a:buNone/>
            </a:pPr>
            <a:endParaRPr lang="fa-I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LL\Desktop\drug\prescription-drug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2816" y="1628800"/>
            <a:ext cx="3168352" cy="42881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654032"/>
          </a:xfrm>
        </p:spPr>
        <p:txBody>
          <a:bodyPr>
            <a:noAutofit/>
          </a:bodyPr>
          <a:lstStyle/>
          <a:p>
            <a:pPr algn="ctr"/>
            <a:r>
              <a:rPr lang="fa-IR" sz="4000" b="1" dirty="0" smtClean="0">
                <a:solidFill>
                  <a:schemeClr val="tx1"/>
                </a:solidFill>
              </a:rPr>
              <a:t>قرص ها و کپسول ها </a:t>
            </a:r>
            <a:endParaRPr lang="fa-IR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4604522" cy="4176464"/>
          </a:xfrm>
        </p:spPr>
        <p:txBody>
          <a:bodyPr>
            <a:normAutofit lnSpcReduction="10000"/>
          </a:bodyPr>
          <a:lstStyle/>
          <a:p>
            <a:pPr marL="514350" lvl="0" indent="-514350" algn="r" rtl="1">
              <a:buFont typeface="+mj-lt"/>
              <a:buAutoNum type="arabicPeriod"/>
            </a:pPr>
            <a:endParaRPr lang="fa-IR" sz="2000" dirty="0" smtClean="0"/>
          </a:p>
          <a:p>
            <a:pPr marL="514350" lvl="0" indent="-514350" algn="r" rtl="1">
              <a:buFont typeface="+mj-lt"/>
              <a:buAutoNum type="arabicPeriod"/>
            </a:pPr>
            <a:endParaRPr lang="fa-IR" sz="2000" dirty="0"/>
          </a:p>
          <a:p>
            <a:pPr marL="514350" lvl="0" indent="-514350" algn="r" rtl="1">
              <a:buFont typeface="+mj-lt"/>
              <a:buAutoNum type="arabicPeriod"/>
            </a:pPr>
            <a:endParaRPr lang="fa-IR" sz="2000" dirty="0" smtClean="0"/>
          </a:p>
          <a:p>
            <a:pPr marL="514350" lvl="0" indent="-514350" algn="r" rtl="1">
              <a:buFont typeface="+mj-lt"/>
              <a:buAutoNum type="arabicPeriod"/>
            </a:pPr>
            <a:r>
              <a:rPr lang="fa-IR" sz="2000" dirty="0" smtClean="0"/>
              <a:t>آسان </a:t>
            </a:r>
            <a:r>
              <a:rPr lang="fa-IR" sz="2000" dirty="0" smtClean="0"/>
              <a:t>بودن حمل و نقل </a:t>
            </a:r>
          </a:p>
          <a:p>
            <a:pPr marL="514350" lvl="0" indent="-514350" algn="r" rtl="1">
              <a:buFont typeface="+mj-lt"/>
              <a:buAutoNum type="arabicPeriod"/>
            </a:pPr>
            <a:r>
              <a:rPr lang="fa-IR" sz="2000" dirty="0" smtClean="0"/>
              <a:t> هزینه کمتر</a:t>
            </a:r>
            <a:endParaRPr lang="en-US" sz="2000" dirty="0" smtClean="0"/>
          </a:p>
          <a:p>
            <a:pPr marL="514350" lvl="0" indent="-514350" algn="r" rtl="1">
              <a:buFont typeface="+mj-lt"/>
              <a:buAutoNum type="arabicPeriod"/>
            </a:pPr>
            <a:r>
              <a:rPr lang="fa-IR" sz="2000" dirty="0" smtClean="0"/>
              <a:t>مناسبتر برای استفاده درازمدت </a:t>
            </a:r>
            <a:endParaRPr lang="en-US" sz="2000" dirty="0" smtClean="0"/>
          </a:p>
          <a:p>
            <a:pPr marL="514350" lvl="0" indent="-514350" algn="r" rtl="1">
              <a:buFont typeface="+mj-lt"/>
              <a:buAutoNum type="arabicPeriod"/>
            </a:pPr>
            <a:r>
              <a:rPr lang="fa-IR" sz="2000" dirty="0" smtClean="0"/>
              <a:t>عدم نیاز به ابزار اندازه گیری</a:t>
            </a:r>
            <a:endParaRPr lang="en-US" sz="2000" dirty="0" smtClean="0"/>
          </a:p>
          <a:p>
            <a:pPr marL="514350" lvl="0" indent="-514350" algn="r" rtl="1">
              <a:buFont typeface="+mj-lt"/>
              <a:buAutoNum type="arabicPeriod"/>
            </a:pPr>
            <a:r>
              <a:rPr lang="fa-IR" sz="2000" dirty="0" smtClean="0"/>
              <a:t>فقدان طعم</a:t>
            </a:r>
            <a:endParaRPr lang="en-US" sz="2000" dirty="0" smtClean="0"/>
          </a:p>
          <a:p>
            <a:pPr marL="514350" lvl="0" indent="-514350" algn="r" rtl="1">
              <a:buFont typeface="+mj-lt"/>
              <a:buAutoNum type="arabicPeriod"/>
            </a:pPr>
            <a:r>
              <a:rPr lang="fa-IR" sz="2000" dirty="0" smtClean="0"/>
              <a:t>آسان بودن شناسایی</a:t>
            </a:r>
            <a:endParaRPr lang="en-US" sz="2000" dirty="0" smtClean="0"/>
          </a:p>
          <a:p>
            <a:pPr marL="514350" lvl="0" indent="-514350" algn="r" rtl="1">
              <a:buFont typeface="+mj-lt"/>
              <a:buAutoNum type="arabicPeriod"/>
            </a:pPr>
            <a:r>
              <a:rPr lang="fa-IR" sz="2000" dirty="0" smtClean="0"/>
              <a:t>تنوع در مقدار ماده مؤثر دارویی</a:t>
            </a:r>
            <a:endParaRPr lang="en-US" sz="2000" dirty="0" smtClean="0"/>
          </a:p>
          <a:p>
            <a:pPr marL="514350" lvl="0" indent="-514350" algn="r" rtl="1">
              <a:buFont typeface="+mj-lt"/>
              <a:buAutoNum type="arabicPeriod"/>
            </a:pPr>
            <a:r>
              <a:rPr lang="fa-IR" sz="2000" dirty="0" smtClean="0"/>
              <a:t>حجم کوچک</a:t>
            </a:r>
            <a:endParaRPr lang="en-US" sz="2000" dirty="0" smtClean="0"/>
          </a:p>
          <a:p>
            <a:pPr marL="514350" indent="-514350" algn="r" rtl="1">
              <a:buFont typeface="+mj-lt"/>
              <a:buAutoNum type="arabicPeriod"/>
            </a:pPr>
            <a:r>
              <a:rPr lang="fa-IR" sz="2000" dirty="0" smtClean="0"/>
              <a:t>پایداری و تاریخ انقضای طولانی</a:t>
            </a:r>
            <a:endParaRPr lang="fa-IR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132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L\Desktop\drug\fggfg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56992"/>
            <a:ext cx="3620376" cy="278387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000108"/>
            <a:ext cx="7688306" cy="796908"/>
          </a:xfrm>
        </p:spPr>
        <p:txBody>
          <a:bodyPr>
            <a:noAutofit/>
          </a:bodyPr>
          <a:lstStyle/>
          <a:p>
            <a:pPr algn="ctr"/>
            <a:r>
              <a:rPr lang="fa-IR" sz="4800" b="1" dirty="0" smtClean="0">
                <a:solidFill>
                  <a:schemeClr val="tx1"/>
                </a:solidFill>
              </a:rPr>
              <a:t>استفاده از تزریقات </a:t>
            </a:r>
            <a:endParaRPr lang="fa-IR" sz="4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2132856"/>
            <a:ext cx="6472254" cy="3482981"/>
          </a:xfrm>
        </p:spPr>
        <p:txBody>
          <a:bodyPr>
            <a:normAutofit/>
          </a:bodyPr>
          <a:lstStyle/>
          <a:p>
            <a:pPr marL="514350" lvl="0" indent="-514350" algn="just" rtl="1">
              <a:buFont typeface="+mj-lt"/>
              <a:buAutoNum type="arabicPeriod"/>
            </a:pPr>
            <a:r>
              <a:rPr lang="fa-IR" sz="1600" dirty="0" smtClean="0"/>
              <a:t>نیاز به اثرگذاری سریع .</a:t>
            </a:r>
            <a:endParaRPr lang="en-US" sz="1600" dirty="0" smtClean="0"/>
          </a:p>
          <a:p>
            <a:pPr marL="514350" lvl="0" indent="-514350" algn="just" rtl="1">
              <a:buFont typeface="+mj-lt"/>
              <a:buAutoNum type="arabicPeriod"/>
            </a:pPr>
            <a:r>
              <a:rPr lang="fa-IR" sz="1600" dirty="0" smtClean="0"/>
              <a:t>شکل تزریقی تنها شکل دارویی باشد که چنین اثری را ایجاد کند.</a:t>
            </a:r>
            <a:endParaRPr lang="en-US" sz="1600" dirty="0" smtClean="0"/>
          </a:p>
          <a:p>
            <a:pPr algn="just" rtl="1">
              <a:buNone/>
            </a:pPr>
            <a:endParaRPr lang="fa-IR" sz="1800" dirty="0" smtClean="0"/>
          </a:p>
          <a:p>
            <a:pPr algn="just" rtl="1">
              <a:buNone/>
            </a:pPr>
            <a:endParaRPr lang="fa-IR" sz="1800" dirty="0" smtClean="0"/>
          </a:p>
          <a:p>
            <a:pPr algn="just" rtl="1">
              <a:buNone/>
            </a:pPr>
            <a:endParaRPr lang="fa-IR" sz="1800" dirty="0"/>
          </a:p>
          <a:p>
            <a:pPr algn="just" rtl="1">
              <a:buNone/>
            </a:pPr>
            <a:endParaRPr lang="fa-IR" sz="1800" dirty="0" smtClean="0"/>
          </a:p>
          <a:p>
            <a:pPr algn="just" rtl="1">
              <a:buNone/>
            </a:pPr>
            <a:endParaRPr lang="fa-IR" sz="1800" dirty="0" smtClean="0"/>
          </a:p>
          <a:p>
            <a:pPr algn="just" rtl="1">
              <a:buNone/>
            </a:pPr>
            <a:r>
              <a:rPr lang="fa-IR" sz="4000" b="1" dirty="0" smtClean="0"/>
              <a:t>عوارض تزریقات </a:t>
            </a:r>
            <a:endParaRPr lang="fa-IR" sz="4000" b="1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9807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6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Autofit/>
          </a:bodyPr>
          <a:lstStyle/>
          <a:p>
            <a:pPr lvl="0" algn="ctr"/>
            <a:r>
              <a:rPr lang="fa-IR" sz="5400" b="1" dirty="0" smtClean="0">
                <a:solidFill>
                  <a:schemeClr val="tx1"/>
                </a:solidFill>
              </a:rPr>
              <a:t>قدرت </a:t>
            </a:r>
            <a:r>
              <a:rPr lang="fa-IR" sz="5400" b="1" dirty="0" smtClean="0">
                <a:solidFill>
                  <a:schemeClr val="tx1"/>
                </a:solidFill>
              </a:rPr>
              <a:t>دارو</a:t>
            </a:r>
            <a:endParaRPr lang="fa-IR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662" y="2928935"/>
            <a:ext cx="7758138" cy="2804322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endParaRPr lang="fa-IR" sz="2400" dirty="0" smtClean="0"/>
          </a:p>
          <a:p>
            <a:pPr marL="514350" lvl="0" indent="-514350">
              <a:buFont typeface="+mj-lt"/>
              <a:buAutoNum type="arabicPeriod"/>
            </a:pPr>
            <a:endParaRPr lang="fa-IR" sz="2400" dirty="0"/>
          </a:p>
          <a:p>
            <a:pPr marL="514350" lvl="0" indent="-514350">
              <a:buFont typeface="+mj-lt"/>
              <a:buAutoNum type="arabicPeriod"/>
            </a:pPr>
            <a:r>
              <a:rPr lang="en-US" sz="2400" dirty="0" smtClean="0"/>
              <a:t>Cap </a:t>
            </a:r>
            <a:r>
              <a:rPr lang="en-US" sz="2400" dirty="0" smtClean="0"/>
              <a:t>Ampicillin    250mg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400" dirty="0" smtClean="0"/>
              <a:t>Tab Ibuprofen     400 mg</a:t>
            </a:r>
          </a:p>
          <a:p>
            <a:pPr>
              <a:buNone/>
            </a:pPr>
            <a:endParaRPr lang="fa-IR" sz="24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1967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0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928686"/>
          </a:xfrm>
        </p:spPr>
        <p:txBody>
          <a:bodyPr>
            <a:noAutofit/>
          </a:bodyPr>
          <a:lstStyle/>
          <a:p>
            <a:pPr lvl="0" algn="ctr"/>
            <a:r>
              <a:rPr lang="fa-IR" b="1" dirty="0" smtClean="0">
                <a:solidFill>
                  <a:schemeClr val="tx1"/>
                </a:solidFill>
              </a:rPr>
              <a:t>تعداد دارو </a:t>
            </a:r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143116"/>
            <a:ext cx="8208912" cy="3662148"/>
          </a:xfrm>
        </p:spPr>
        <p:txBody>
          <a:bodyPr>
            <a:normAutofit/>
          </a:bodyPr>
          <a:lstStyle/>
          <a:p>
            <a:pPr lvl="0" rtl="0">
              <a:buNone/>
            </a:pPr>
            <a:r>
              <a:rPr lang="en-US" sz="2000" b="1" dirty="0" smtClean="0"/>
              <a:t>Cap . </a:t>
            </a:r>
            <a:r>
              <a:rPr lang="en-US" sz="2000" b="1" dirty="0" err="1" smtClean="0"/>
              <a:t>Ampicillin</a:t>
            </a:r>
            <a:r>
              <a:rPr lang="en-US" sz="2000" b="1" dirty="0" smtClean="0"/>
              <a:t>            500mg                NO : 40</a:t>
            </a:r>
          </a:p>
          <a:p>
            <a:pPr lvl="0" rtl="0">
              <a:buNone/>
            </a:pPr>
            <a:r>
              <a:rPr lang="en-US" sz="2000" b="1" dirty="0" smtClean="0"/>
              <a:t>Cap  </a:t>
            </a:r>
            <a:r>
              <a:rPr lang="en-US" sz="2000" b="1" dirty="0" err="1" smtClean="0"/>
              <a:t>Amoxocillin</a:t>
            </a:r>
            <a:r>
              <a:rPr lang="en-US" sz="2000" b="1" dirty="0" smtClean="0"/>
              <a:t>        500mg                  NO :  30</a:t>
            </a:r>
          </a:p>
          <a:p>
            <a:pPr lvl="0" rtl="0">
              <a:buNone/>
            </a:pPr>
            <a:endParaRPr lang="en-US" sz="2000" dirty="0" smtClean="0"/>
          </a:p>
          <a:p>
            <a:pPr lvl="0" algn="r">
              <a:buNone/>
            </a:pPr>
            <a:r>
              <a:rPr lang="fa-IR" sz="2000" b="1" dirty="0" smtClean="0"/>
              <a:t>اعداد مربوط به قدرت و تعداد داروی تجویز شده نزدیک هم نباشند.</a:t>
            </a:r>
          </a:p>
          <a:p>
            <a:pPr lvl="0">
              <a:buNone/>
            </a:pPr>
            <a:r>
              <a:rPr lang="fa-IR" sz="2000" b="1" dirty="0" smtClean="0"/>
              <a:t> </a:t>
            </a:r>
            <a:endParaRPr lang="en-US" sz="2000" b="1" dirty="0" smtClean="0"/>
          </a:p>
          <a:p>
            <a:pPr rtl="0">
              <a:buNone/>
            </a:pPr>
            <a:r>
              <a:rPr lang="en-US" sz="2000" b="1" dirty="0" smtClean="0"/>
              <a:t>Tab Ciprofloxacin        250                            10</a:t>
            </a:r>
            <a:endParaRPr lang="fa-IR" sz="2000" b="1" dirty="0" smtClean="0"/>
          </a:p>
          <a:p>
            <a:pPr lvl="0" rtl="0">
              <a:buNone/>
            </a:pPr>
            <a:r>
              <a:rPr lang="en-US" sz="2000" b="1" dirty="0" smtClean="0"/>
              <a:t>Tab Ciprofloxacin        250 mg                   N : 10</a:t>
            </a:r>
          </a:p>
          <a:p>
            <a:pPr lvl="0" rtl="0">
              <a:buNone/>
            </a:pPr>
            <a:endParaRPr lang="en-US" sz="2000" dirty="0" smtClean="0"/>
          </a:p>
          <a:p>
            <a:pPr lvl="0" rtl="0">
              <a:buNone/>
            </a:pPr>
            <a:endParaRPr lang="en-US" sz="2000" dirty="0" smtClean="0"/>
          </a:p>
          <a:p>
            <a:pPr rtl="0">
              <a:buNone/>
            </a:pPr>
            <a:endParaRPr lang="fa-IR" sz="2000" dirty="0" smtClean="0"/>
          </a:p>
          <a:p>
            <a:pPr>
              <a:buNone/>
            </a:pPr>
            <a:endParaRPr lang="fa-IR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9807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9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548680"/>
            <a:ext cx="8136904" cy="5328592"/>
          </a:xfrm>
        </p:spPr>
        <p:txBody>
          <a:bodyPr>
            <a:normAutofit/>
          </a:bodyPr>
          <a:lstStyle/>
          <a:p>
            <a:pPr lvl="0" algn="just">
              <a:buNone/>
            </a:pPr>
            <a:endParaRPr lang="fa-IR" sz="2000" b="1" dirty="0" smtClean="0"/>
          </a:p>
          <a:p>
            <a:pPr lvl="0" algn="just">
              <a:buNone/>
            </a:pPr>
            <a:endParaRPr lang="fa-IR" sz="2000" b="1" dirty="0"/>
          </a:p>
          <a:p>
            <a:pPr lvl="0" algn="just">
              <a:buNone/>
            </a:pPr>
            <a:r>
              <a:rPr lang="en-US" sz="2000" b="1" dirty="0" err="1" smtClean="0"/>
              <a:t>Susp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Aluminium</a:t>
            </a:r>
            <a:r>
              <a:rPr lang="en-US" sz="2000" b="1" dirty="0" smtClean="0"/>
              <a:t> Mg                               </a:t>
            </a:r>
            <a:r>
              <a:rPr lang="en-US" sz="2000" dirty="0" smtClean="0"/>
              <a:t>N :1Bottle</a:t>
            </a:r>
          </a:p>
          <a:p>
            <a:pPr lvl="0" algn="just">
              <a:buNone/>
            </a:pPr>
            <a:r>
              <a:rPr lang="en-US" sz="2000" b="1" dirty="0" smtClean="0"/>
              <a:t>Tab Contraceptive LD                               </a:t>
            </a:r>
            <a:r>
              <a:rPr lang="en-US" sz="2000" dirty="0" smtClean="0"/>
              <a:t>N : 2 Box</a:t>
            </a:r>
          </a:p>
          <a:p>
            <a:pPr lvl="0" algn="just">
              <a:buNone/>
            </a:pPr>
            <a:r>
              <a:rPr lang="en-US" sz="2000" b="1" dirty="0" smtClean="0"/>
              <a:t>Vaginal Cream </a:t>
            </a:r>
            <a:r>
              <a:rPr lang="en-US" sz="2000" b="1" dirty="0" err="1" smtClean="0"/>
              <a:t>Clotrimazole</a:t>
            </a:r>
            <a:r>
              <a:rPr lang="en-US" sz="2000" b="1" dirty="0" smtClean="0"/>
              <a:t>   1%           </a:t>
            </a:r>
            <a:r>
              <a:rPr lang="en-US" sz="2000" dirty="0" smtClean="0"/>
              <a:t>N : 1 Tube</a:t>
            </a:r>
          </a:p>
          <a:p>
            <a:pPr algn="just">
              <a:buNone/>
            </a:pPr>
            <a:endParaRPr lang="fa-IR" sz="2000" dirty="0" smtClean="0"/>
          </a:p>
          <a:p>
            <a:pPr algn="just" rtl="1">
              <a:buNone/>
            </a:pPr>
            <a:r>
              <a:rPr lang="fa-IR" sz="2000" b="1" dirty="0" smtClean="0"/>
              <a:t>نکات :</a:t>
            </a:r>
          </a:p>
          <a:p>
            <a:pPr algn="just" rtl="1">
              <a:buNone/>
            </a:pPr>
            <a:r>
              <a:rPr lang="fa-IR" sz="2000" b="1" dirty="0" smtClean="0"/>
              <a:t>1- </a:t>
            </a:r>
            <a:r>
              <a:rPr lang="fa-IR" sz="1800" b="1" dirty="0" smtClean="0"/>
              <a:t>از بکار بردن اعداد رومی در شمارش اقلام دارویی خودداری نمایید.</a:t>
            </a:r>
          </a:p>
          <a:p>
            <a:pPr algn="just" rtl="1">
              <a:buNone/>
            </a:pPr>
            <a:r>
              <a:rPr lang="fa-IR" sz="1800" b="1" dirty="0" smtClean="0"/>
              <a:t> </a:t>
            </a:r>
            <a:r>
              <a:rPr lang="en-GB" sz="1800" b="1" dirty="0" smtClean="0">
                <a:latin typeface="Algerian"/>
              </a:rPr>
              <a:t>IV</a:t>
            </a:r>
            <a:r>
              <a:rPr lang="fa-IR" sz="1800" b="1" dirty="0" smtClean="0"/>
              <a:t> ،</a:t>
            </a:r>
            <a:r>
              <a:rPr lang="en-GB" sz="1800" b="1" dirty="0" smtClean="0">
                <a:latin typeface="Algerian"/>
              </a:rPr>
              <a:t> III </a:t>
            </a:r>
            <a:r>
              <a:rPr lang="fa-IR" sz="1800" b="1" dirty="0" smtClean="0"/>
              <a:t>، </a:t>
            </a:r>
            <a:r>
              <a:rPr lang="en-GB" sz="1800" b="1" dirty="0" smtClean="0">
                <a:latin typeface="Algerian"/>
              </a:rPr>
              <a:t>II</a:t>
            </a:r>
            <a:r>
              <a:rPr lang="fa-IR" sz="1800" b="1" dirty="0" smtClean="0">
                <a:latin typeface="Algerian"/>
              </a:rPr>
              <a:t> ،</a:t>
            </a:r>
            <a:r>
              <a:rPr lang="en-GB" sz="1800" b="1" dirty="0" smtClean="0">
                <a:latin typeface="Algerian"/>
              </a:rPr>
              <a:t>I</a:t>
            </a:r>
            <a:endParaRPr lang="fa-IR" sz="1800" b="1" dirty="0" smtClean="0"/>
          </a:p>
          <a:p>
            <a:pPr algn="just" rtl="1">
              <a:buNone/>
            </a:pPr>
            <a:r>
              <a:rPr lang="fa-IR" sz="1800" b="1" dirty="0" smtClean="0"/>
              <a:t>2- از نوشتن تعداد اشکال دارویی قابل شمارش نظیر قرص و کپسول و آمپول به صورت جعبه خودداری کنید.</a:t>
            </a:r>
          </a:p>
          <a:p>
            <a:pPr algn="just">
              <a:buNone/>
            </a:pPr>
            <a:endParaRPr lang="fa-I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82594"/>
          </a:xfrm>
        </p:spPr>
        <p:txBody>
          <a:bodyPr>
            <a:noAutofit/>
          </a:bodyPr>
          <a:lstStyle/>
          <a:p>
            <a:pPr lvl="0" algn="ctr"/>
            <a:r>
              <a:rPr lang="fa-IR" sz="4800" dirty="0" smtClean="0">
                <a:solidFill>
                  <a:schemeClr val="tx1"/>
                </a:solidFill>
              </a:rPr>
              <a:t>7- دستور </a:t>
            </a:r>
            <a:r>
              <a:rPr lang="fa-IR" sz="4800" dirty="0" smtClean="0">
                <a:solidFill>
                  <a:schemeClr val="tx1"/>
                </a:solidFill>
              </a:rPr>
              <a:t>مصرف</a:t>
            </a:r>
            <a:endParaRPr lang="fa-IR" sz="4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85992"/>
            <a:ext cx="8136904" cy="3447264"/>
          </a:xfrm>
        </p:spPr>
        <p:txBody>
          <a:bodyPr>
            <a:no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fa-IR" sz="1800" b="1" dirty="0" smtClean="0"/>
              <a:t>بکارگیری اختصارات لاتین خودداری شود.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1800" b="1" dirty="0" smtClean="0"/>
              <a:t>دستورات مصرف را به زبان فارسی و بطور روشن در نسخه قید کنند.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1800" b="1" dirty="0" smtClean="0"/>
              <a:t>بکارگیری عبارت طبق دستور یا طبق دستور شفاهی خودداری شود.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fa-IR" sz="1800" b="1" dirty="0" smtClean="0"/>
              <a:t>ویژگیهای دستور مصرف : </a:t>
            </a:r>
          </a:p>
          <a:p>
            <a:pPr indent="815975" algn="r" rtl="1">
              <a:buFont typeface="Wingdings" pitchFamily="2" charset="2"/>
              <a:buChar char="ü"/>
            </a:pPr>
            <a:r>
              <a:rPr lang="fa-IR" sz="1800" b="1" dirty="0" smtClean="0"/>
              <a:t>دفعات مصرف</a:t>
            </a:r>
          </a:p>
          <a:p>
            <a:pPr indent="815975" algn="r" rtl="1">
              <a:buFont typeface="Wingdings" pitchFamily="2" charset="2"/>
              <a:buChar char="ü"/>
            </a:pPr>
            <a:r>
              <a:rPr lang="fa-IR" sz="1800" b="1" dirty="0" smtClean="0"/>
              <a:t>میزان مصرف </a:t>
            </a:r>
          </a:p>
          <a:p>
            <a:pPr indent="815975" algn="r" rtl="1">
              <a:buFont typeface="Wingdings" pitchFamily="2" charset="2"/>
              <a:buChar char="ü"/>
            </a:pPr>
            <a:r>
              <a:rPr lang="fa-IR" sz="1800" b="1" dirty="0" smtClean="0"/>
              <a:t>شرایط مصرف</a:t>
            </a:r>
          </a:p>
          <a:p>
            <a:pPr indent="815975" algn="r" rtl="1">
              <a:buFont typeface="Wingdings" pitchFamily="2" charset="2"/>
              <a:buChar char="ü"/>
            </a:pPr>
            <a:r>
              <a:rPr lang="fa-IR" sz="1800" b="1" dirty="0" smtClean="0"/>
              <a:t>دوره مصرف</a:t>
            </a:r>
            <a:endParaRPr lang="fa-IR" sz="1800" dirty="0" smtClean="0"/>
          </a:p>
          <a:p>
            <a:pPr indent="815975" algn="r" rtl="1">
              <a:buFont typeface="Wingdings" pitchFamily="2" charset="2"/>
              <a:buChar char="ü"/>
            </a:pPr>
            <a:r>
              <a:rPr lang="fa-IR" sz="1800" b="1" dirty="0" smtClean="0"/>
              <a:t>راه مصرف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14127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9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868346"/>
          </a:xfrm>
        </p:spPr>
        <p:txBody>
          <a:bodyPr>
            <a:noAutofit/>
          </a:bodyPr>
          <a:lstStyle/>
          <a:p>
            <a:pPr algn="ctr"/>
            <a:r>
              <a:rPr lang="fa-IR" sz="5400" dirty="0" smtClean="0">
                <a:solidFill>
                  <a:schemeClr val="tx1"/>
                </a:solidFill>
              </a:rPr>
              <a:t>دفعات </a:t>
            </a:r>
            <a:r>
              <a:rPr lang="fa-IR" sz="5400" dirty="0" smtClean="0">
                <a:solidFill>
                  <a:schemeClr val="tx1"/>
                </a:solidFill>
              </a:rPr>
              <a:t>مصرف</a:t>
            </a:r>
            <a:endParaRPr lang="fa-IR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88840"/>
            <a:ext cx="8208912" cy="3806164"/>
          </a:xfrm>
        </p:spPr>
        <p:txBody>
          <a:bodyPr>
            <a:normAutofit/>
          </a:bodyPr>
          <a:lstStyle/>
          <a:p>
            <a:pPr algn="just" rtl="1">
              <a:buNone/>
            </a:pPr>
            <a:r>
              <a:rPr lang="fa-IR" sz="1800" b="1" dirty="0" smtClean="0"/>
              <a:t>مثال : </a:t>
            </a:r>
          </a:p>
          <a:p>
            <a:pPr algn="just" rtl="1">
              <a:buNone/>
            </a:pPr>
            <a:r>
              <a:rPr lang="fa-IR" sz="1800" b="1" dirty="0" smtClean="0"/>
              <a:t>دستور مصرف کپسول آمپی سیلین برای بیمار بصورت روزی 4 عدد نوشته می شود.</a:t>
            </a:r>
          </a:p>
          <a:p>
            <a:pPr algn="just" rtl="1">
              <a:buNone/>
            </a:pPr>
            <a:endParaRPr lang="fa-IR" sz="1800" b="1" dirty="0" smtClean="0"/>
          </a:p>
          <a:p>
            <a:pPr lvl="0" algn="just" rtl="1"/>
            <a:r>
              <a:rPr lang="fa-IR" sz="1600" b="1" dirty="0" smtClean="0"/>
              <a:t>الف. روزی یکبار 4 کپسول با هم</a:t>
            </a:r>
            <a:endParaRPr lang="en-US" sz="1600" b="1" dirty="0" smtClean="0"/>
          </a:p>
          <a:p>
            <a:pPr lvl="0" algn="just" rtl="1"/>
            <a:r>
              <a:rPr lang="fa-IR" sz="1600" b="1" dirty="0" smtClean="0"/>
              <a:t>ب. دو کپسول صبح و دو کپسول شب</a:t>
            </a:r>
            <a:endParaRPr lang="en-US" sz="1600" b="1" dirty="0" smtClean="0"/>
          </a:p>
          <a:p>
            <a:pPr lvl="0" algn="just" rtl="1"/>
            <a:r>
              <a:rPr lang="fa-IR" sz="1600" b="1" dirty="0" smtClean="0"/>
              <a:t>ج. صبح و ظهر و عصر و شب هر بار یک کپسول</a:t>
            </a:r>
            <a:endParaRPr lang="en-US" sz="1600" b="1" dirty="0" smtClean="0"/>
          </a:p>
          <a:p>
            <a:pPr lvl="0" algn="just" rtl="1"/>
            <a:r>
              <a:rPr lang="fa-IR" sz="1600" b="1" dirty="0" smtClean="0"/>
              <a:t>د. هر 6 ساعت یک کپسول  </a:t>
            </a:r>
            <a:r>
              <a:rPr lang="fa-IR" sz="1600" b="1" dirty="0" smtClean="0">
                <a:sym typeface="Wingdings 2"/>
              </a:rPr>
              <a:t></a:t>
            </a:r>
            <a:endParaRPr lang="fa-IR" sz="1600" b="1" dirty="0" smtClean="0"/>
          </a:p>
          <a:p>
            <a:pPr lvl="0" algn="just" rtl="1"/>
            <a:endParaRPr lang="fa-IR" sz="2000" b="1" dirty="0" smtClean="0"/>
          </a:p>
          <a:p>
            <a:pPr lvl="0" algn="just" rtl="1">
              <a:buNone/>
            </a:pPr>
            <a:r>
              <a:rPr lang="fa-IR" sz="1800" b="1" dirty="0" smtClean="0"/>
              <a:t>مثال : وقتی دستور مصرف دارویی بصورت 2 × 3 نوشته می شود.</a:t>
            </a:r>
          </a:p>
          <a:p>
            <a:pPr algn="just" rtl="1"/>
            <a:r>
              <a:rPr lang="fa-IR" sz="1800" b="1" dirty="0" smtClean="0"/>
              <a:t>روزی سه بار هر بار دو عدد </a:t>
            </a:r>
          </a:p>
          <a:p>
            <a:pPr algn="just" rtl="1"/>
            <a:r>
              <a:rPr lang="fa-IR" sz="1800" b="1" dirty="0" smtClean="0"/>
              <a:t>روزی دو بار هر بار 3 عدد</a:t>
            </a:r>
            <a:endParaRPr lang="en-US" sz="1800" b="1" dirty="0" smtClean="0"/>
          </a:p>
          <a:p>
            <a:pPr algn="just" rtl="1">
              <a:buNone/>
            </a:pPr>
            <a:endParaRPr lang="fa-IR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908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9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857232"/>
            <a:ext cx="8229600" cy="1143000"/>
          </a:xfrm>
        </p:spPr>
        <p:txBody>
          <a:bodyPr/>
          <a:lstStyle/>
          <a:p>
            <a:pPr algn="ctr"/>
            <a:r>
              <a:rPr lang="fa-IR" b="1" dirty="0" smtClean="0">
                <a:solidFill>
                  <a:schemeClr val="tx1"/>
                </a:solidFill>
              </a:rPr>
              <a:t>میزان مصرف:</a:t>
            </a:r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8009"/>
            <a:ext cx="8229600" cy="3697295"/>
          </a:xfrm>
        </p:spPr>
        <p:txBody>
          <a:bodyPr>
            <a:normAutofit/>
          </a:bodyPr>
          <a:lstStyle/>
          <a:p>
            <a:pPr marL="514350" indent="-514350" algn="just" rtl="1">
              <a:buFont typeface="Wingdings" pitchFamily="2" charset="2"/>
              <a:buChar char="ü"/>
            </a:pPr>
            <a:r>
              <a:rPr lang="fa-IR" sz="2000" dirty="0" smtClean="0"/>
              <a:t>هر قاشق چای خوری </a:t>
            </a:r>
            <a:r>
              <a:rPr lang="en-US" sz="2000" dirty="0" smtClean="0"/>
              <a:t>3cc</a:t>
            </a:r>
            <a:r>
              <a:rPr lang="fa-IR" sz="2000" dirty="0" smtClean="0"/>
              <a:t> </a:t>
            </a:r>
          </a:p>
          <a:p>
            <a:pPr marL="514350" indent="-514350" algn="just" rtl="1">
              <a:buFont typeface="Wingdings" pitchFamily="2" charset="2"/>
              <a:buChar char="ü"/>
            </a:pPr>
            <a:r>
              <a:rPr lang="fa-IR" sz="2000" dirty="0" smtClean="0"/>
              <a:t> هر قاشق مرباخوری </a:t>
            </a:r>
            <a:r>
              <a:rPr lang="en-US" sz="2000" dirty="0" smtClean="0"/>
              <a:t>5cc</a:t>
            </a:r>
            <a:r>
              <a:rPr lang="fa-IR" sz="2000" dirty="0" smtClean="0"/>
              <a:t> </a:t>
            </a:r>
          </a:p>
          <a:p>
            <a:pPr marL="514350" indent="-514350" algn="just" rtl="1">
              <a:buFont typeface="Wingdings" pitchFamily="2" charset="2"/>
              <a:buChar char="ü"/>
            </a:pPr>
            <a:r>
              <a:rPr lang="fa-IR" sz="2000" dirty="0" smtClean="0"/>
              <a:t> هر قاشق غذاخوری </a:t>
            </a:r>
            <a:r>
              <a:rPr lang="en-US" sz="2000" dirty="0" smtClean="0"/>
              <a:t>15cc</a:t>
            </a:r>
            <a:endParaRPr lang="fa-IR" sz="2000" dirty="0" smtClean="0"/>
          </a:p>
          <a:p>
            <a:pPr marL="514350" indent="-514350" algn="just" rtl="1">
              <a:buFont typeface="Wingdings" pitchFamily="2" charset="2"/>
              <a:buChar char="ü"/>
            </a:pPr>
            <a:r>
              <a:rPr lang="fa-IR" sz="2000" dirty="0" smtClean="0"/>
              <a:t>یک قرص</a:t>
            </a:r>
          </a:p>
          <a:p>
            <a:pPr marL="514350" indent="-514350" algn="just" rtl="1">
              <a:buFont typeface="Wingdings" pitchFamily="2" charset="2"/>
              <a:buChar char="ü"/>
            </a:pPr>
            <a:r>
              <a:rPr lang="fa-IR" sz="2000" dirty="0" smtClean="0"/>
              <a:t>یک اپلیکاتور</a:t>
            </a:r>
          </a:p>
          <a:p>
            <a:pPr marL="514350" indent="-514350" algn="just" rtl="1">
              <a:buFont typeface="Wingdings" pitchFamily="2" charset="2"/>
              <a:buChar char="ü"/>
            </a:pPr>
            <a:r>
              <a:rPr lang="fa-IR" sz="2000" dirty="0" smtClean="0"/>
              <a:t>½ ویال</a:t>
            </a:r>
            <a:endParaRPr lang="fa-IR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14127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7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011222"/>
          </a:xfrm>
        </p:spPr>
        <p:txBody>
          <a:bodyPr>
            <a:normAutofit/>
          </a:bodyPr>
          <a:lstStyle/>
          <a:p>
            <a:pPr algn="ctr"/>
            <a:r>
              <a:rPr lang="fa-IR" sz="4400" b="1" dirty="0" smtClean="0">
                <a:solidFill>
                  <a:schemeClr val="tx1"/>
                </a:solidFill>
              </a:rPr>
              <a:t>شرایط مصرف</a:t>
            </a:r>
            <a:endParaRPr lang="fa-IR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3877032"/>
          </a:xfrm>
        </p:spPr>
        <p:txBody>
          <a:bodyPr>
            <a:normAutofit/>
          </a:bodyPr>
          <a:lstStyle/>
          <a:p>
            <a:pPr algn="r" rtl="1">
              <a:buNone/>
            </a:pPr>
            <a:endParaRPr lang="fa-IR" sz="2000" b="1" dirty="0" smtClean="0"/>
          </a:p>
          <a:p>
            <a:pPr indent="555625" algn="r" rtl="1">
              <a:buFont typeface="Wingdings" pitchFamily="2" charset="2"/>
              <a:buChar char="ü"/>
            </a:pPr>
            <a:endParaRPr lang="fa-IR" sz="2000" b="1" dirty="0" smtClean="0"/>
          </a:p>
          <a:p>
            <a:pPr indent="555625" algn="r" rtl="1">
              <a:buFont typeface="Wingdings" pitchFamily="2" charset="2"/>
              <a:buChar char="ü"/>
            </a:pPr>
            <a:endParaRPr lang="fa-IR" sz="2000" b="1" dirty="0"/>
          </a:p>
          <a:p>
            <a:pPr indent="555625" algn="r" rtl="1">
              <a:buFont typeface="Wingdings" pitchFamily="2" charset="2"/>
              <a:buChar char="ü"/>
            </a:pPr>
            <a:r>
              <a:rPr lang="fa-IR" sz="2000" b="1" dirty="0" smtClean="0"/>
              <a:t>آمپی </a:t>
            </a:r>
            <a:r>
              <a:rPr lang="fa-IR" sz="2000" b="1" dirty="0" smtClean="0"/>
              <a:t>سیلین با شکم خالی میل شود .</a:t>
            </a:r>
          </a:p>
          <a:p>
            <a:pPr indent="555625" algn="r" rtl="1">
              <a:buFont typeface="Wingdings" pitchFamily="2" charset="2"/>
              <a:buChar char="ü"/>
            </a:pPr>
            <a:r>
              <a:rPr lang="fa-IR" sz="2000" b="1" dirty="0" smtClean="0"/>
              <a:t>آسپرین همراه یا بعد از غذا میل شود .</a:t>
            </a:r>
          </a:p>
          <a:p>
            <a:pPr indent="555625" algn="r" rtl="1">
              <a:buFont typeface="Wingdings" pitchFamily="2" charset="2"/>
              <a:buChar char="ü"/>
            </a:pPr>
            <a:r>
              <a:rPr lang="fa-IR" sz="2000" b="1" dirty="0" smtClean="0"/>
              <a:t>مترونیدازول با معده خالی میل شود.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4847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8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472" y="1357298"/>
            <a:ext cx="814393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fa-IR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گام </a:t>
            </a:r>
            <a:r>
              <a:rPr lang="fa-IR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اول</a:t>
            </a:r>
          </a:p>
          <a:p>
            <a:pPr algn="ctr"/>
            <a:r>
              <a:rPr lang="fa-IR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توصیف مشکل بیمار</a:t>
            </a:r>
            <a:endParaRPr lang="fa-IR" sz="7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089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8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011222"/>
          </a:xfrm>
        </p:spPr>
        <p:txBody>
          <a:bodyPr>
            <a:normAutofit/>
          </a:bodyPr>
          <a:lstStyle/>
          <a:p>
            <a:pPr algn="ctr"/>
            <a:r>
              <a:rPr lang="fa-IR" sz="4400" b="1" dirty="0" smtClean="0">
                <a:solidFill>
                  <a:schemeClr val="tx1"/>
                </a:solidFill>
              </a:rPr>
              <a:t>شرایط مصرف</a:t>
            </a:r>
            <a:endParaRPr lang="fa-IR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00240"/>
            <a:ext cx="8208912" cy="3877032"/>
          </a:xfrm>
        </p:spPr>
        <p:txBody>
          <a:bodyPr>
            <a:normAutofit/>
          </a:bodyPr>
          <a:lstStyle/>
          <a:p>
            <a:pPr algn="just" rtl="1">
              <a:buNone/>
            </a:pPr>
            <a:endParaRPr lang="fa-IR" sz="2000" b="1" dirty="0" smtClean="0"/>
          </a:p>
          <a:p>
            <a:pPr algn="just" rtl="1">
              <a:buNone/>
            </a:pPr>
            <a:r>
              <a:rPr lang="fa-IR" sz="2000" b="1" dirty="0" smtClean="0"/>
              <a:t>داروی </a:t>
            </a:r>
            <a:r>
              <a:rPr lang="fa-IR" sz="2000" b="1" dirty="0" smtClean="0"/>
              <a:t>تزریقی </a:t>
            </a:r>
          </a:p>
          <a:p>
            <a:pPr indent="739775" algn="just" rtl="1">
              <a:buFont typeface="Wingdings" pitchFamily="2" charset="2"/>
              <a:buChar char="ü"/>
            </a:pPr>
            <a:r>
              <a:rPr lang="fa-IR" sz="2000" b="1" dirty="0" smtClean="0"/>
              <a:t>سرعت تزریق </a:t>
            </a:r>
          </a:p>
          <a:p>
            <a:pPr indent="739775" algn="just" rtl="1">
              <a:buFont typeface="Wingdings" pitchFamily="2" charset="2"/>
              <a:buChar char="ü"/>
            </a:pPr>
            <a:r>
              <a:rPr lang="fa-IR" sz="2000" b="1" dirty="0" smtClean="0"/>
              <a:t>حجم تزریق</a:t>
            </a:r>
          </a:p>
          <a:p>
            <a:pPr indent="739775" algn="just" rtl="1">
              <a:buFont typeface="Wingdings" pitchFamily="2" charset="2"/>
              <a:buChar char="ü"/>
            </a:pPr>
            <a:r>
              <a:rPr lang="fa-IR" sz="2000" b="1" dirty="0" smtClean="0"/>
              <a:t> درمورد لزوم نوع حلال </a:t>
            </a:r>
          </a:p>
          <a:p>
            <a:pPr indent="739775" algn="just" rtl="1">
              <a:buFont typeface="Wingdings" pitchFamily="2" charset="2"/>
              <a:buChar char="ü"/>
            </a:pPr>
            <a:r>
              <a:rPr lang="fa-IR" sz="2000" b="1" dirty="0" smtClean="0"/>
              <a:t>تزریق عمیق عضلانی</a:t>
            </a:r>
          </a:p>
          <a:p>
            <a:pPr indent="739775" algn="just" rtl="1">
              <a:buFont typeface="Wingdings" pitchFamily="2" charset="2"/>
              <a:buChar char="ü"/>
            </a:pPr>
            <a:endParaRPr lang="fa-IR" sz="2000" b="1" dirty="0" smtClean="0"/>
          </a:p>
          <a:p>
            <a:pPr indent="739775" algn="just" rtl="1">
              <a:buFont typeface="Wingdings" pitchFamily="2" charset="2"/>
              <a:buChar char="v"/>
            </a:pPr>
            <a:r>
              <a:rPr lang="fa-IR" sz="2000" b="1" dirty="0" smtClean="0"/>
              <a:t>½ ویال عمیق عضلانی تزریق شود</a:t>
            </a:r>
          </a:p>
          <a:p>
            <a:pPr indent="739775" algn="just" rtl="1">
              <a:buFont typeface="Wingdings" pitchFamily="2" charset="2"/>
              <a:buChar char="v"/>
            </a:pPr>
            <a:r>
              <a:rPr lang="fa-IR" sz="2000" b="1" dirty="0" smtClean="0"/>
              <a:t>½ ویال با </a:t>
            </a:r>
            <a:r>
              <a:rPr lang="en-US" sz="2000" b="1" dirty="0" smtClean="0"/>
              <a:t>500cc</a:t>
            </a:r>
            <a:r>
              <a:rPr lang="fa-IR" sz="2000" b="1" dirty="0" smtClean="0"/>
              <a:t> سرم ، رقیق و آهسته وریدی تزریق شود</a:t>
            </a:r>
            <a:endParaRPr lang="fa-IR" sz="20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10527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8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916154"/>
          </a:xfrm>
        </p:spPr>
        <p:txBody>
          <a:bodyPr>
            <a:normAutofit/>
          </a:bodyPr>
          <a:lstStyle/>
          <a:p>
            <a:pPr algn="ctr"/>
            <a:r>
              <a:rPr lang="fa-IR" sz="4400" b="1" dirty="0" smtClean="0">
                <a:solidFill>
                  <a:schemeClr val="tx1"/>
                </a:solidFill>
              </a:rPr>
              <a:t>شرایط مصرف</a:t>
            </a:r>
            <a:endParaRPr lang="fa-IR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280920" cy="4104456"/>
          </a:xfrm>
        </p:spPr>
        <p:txBody>
          <a:bodyPr>
            <a:normAutofit/>
          </a:bodyPr>
          <a:lstStyle/>
          <a:p>
            <a:pPr algn="just" rtl="1">
              <a:buNone/>
            </a:pPr>
            <a:endParaRPr lang="fa-IR" sz="2000" b="1" dirty="0" smtClean="0"/>
          </a:p>
          <a:p>
            <a:pPr algn="just" rtl="1">
              <a:buNone/>
            </a:pPr>
            <a:r>
              <a:rPr lang="fa-IR" sz="2000" b="1" dirty="0" smtClean="0"/>
              <a:t>داروی </a:t>
            </a:r>
            <a:r>
              <a:rPr lang="fa-IR" sz="2000" b="1" dirty="0" smtClean="0"/>
              <a:t>موضعی</a:t>
            </a:r>
          </a:p>
          <a:p>
            <a:pPr indent="739775" algn="just" rtl="1">
              <a:buFont typeface="Wingdings" pitchFamily="2" charset="2"/>
              <a:buChar char="ü"/>
            </a:pPr>
            <a:r>
              <a:rPr lang="fa-IR" sz="2000" b="1" dirty="0" smtClean="0"/>
              <a:t>پوزیشن</a:t>
            </a:r>
          </a:p>
          <a:p>
            <a:pPr indent="739775" algn="just" rtl="1">
              <a:buFont typeface="Wingdings" pitchFamily="2" charset="2"/>
              <a:buChar char="ü"/>
            </a:pPr>
            <a:r>
              <a:rPr lang="fa-IR" sz="2000" b="1" dirty="0" smtClean="0"/>
              <a:t>عدم تحرک</a:t>
            </a:r>
          </a:p>
          <a:p>
            <a:pPr indent="739775" algn="just" rtl="1">
              <a:buFont typeface="Wingdings" pitchFamily="2" charset="2"/>
              <a:buChar char="ü"/>
            </a:pPr>
            <a:r>
              <a:rPr lang="fa-IR" sz="2000" b="1" dirty="0" smtClean="0"/>
              <a:t>استفاده از ابزار مانند اپلیکاتور و..</a:t>
            </a:r>
          </a:p>
          <a:p>
            <a:pPr indent="739775" algn="just" rtl="1">
              <a:buFont typeface="Wingdings" pitchFamily="2" charset="2"/>
              <a:buChar char="ü"/>
            </a:pPr>
            <a:endParaRPr lang="fa-IR" sz="2000" b="1" dirty="0" smtClean="0"/>
          </a:p>
          <a:p>
            <a:pPr indent="739775" algn="just" rtl="1">
              <a:buFont typeface="Wingdings" pitchFamily="2" charset="2"/>
              <a:buChar char="v"/>
            </a:pPr>
            <a:r>
              <a:rPr lang="fa-IR" sz="2000" b="1" dirty="0" smtClean="0"/>
              <a:t>هر شب یک اپلیکاتور قبل از خواب </a:t>
            </a:r>
          </a:p>
          <a:p>
            <a:pPr indent="739775" algn="just" rtl="1">
              <a:buFont typeface="Wingdings" pitchFamily="2" charset="2"/>
              <a:buChar char="v"/>
            </a:pPr>
            <a:r>
              <a:rPr lang="fa-IR" sz="2000" b="1" dirty="0" smtClean="0"/>
              <a:t>در وضعیت درازکش</a:t>
            </a:r>
          </a:p>
          <a:p>
            <a:pPr indent="739775" algn="just" rtl="1">
              <a:buFont typeface="Wingdings" pitchFamily="2" charset="2"/>
              <a:buChar char="v"/>
            </a:pPr>
            <a:r>
              <a:rPr lang="fa-IR" sz="2000" b="1" dirty="0" smtClean="0"/>
              <a:t>در وضعیت پهلوی راست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1000108"/>
            <a:ext cx="8229600" cy="916724"/>
          </a:xfrm>
        </p:spPr>
        <p:txBody>
          <a:bodyPr>
            <a:normAutofit/>
          </a:bodyPr>
          <a:lstStyle/>
          <a:p>
            <a:pPr algn="ctr"/>
            <a:r>
              <a:rPr lang="fa-IR" sz="5400" b="1" dirty="0" smtClean="0">
                <a:solidFill>
                  <a:schemeClr val="tx1"/>
                </a:solidFill>
              </a:rPr>
              <a:t>دوره مصرف</a:t>
            </a:r>
            <a:endParaRPr lang="fa-IR" sz="54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8352928" cy="3456384"/>
          </a:xfrm>
        </p:spPr>
        <p:txBody>
          <a:bodyPr>
            <a:normAutofit/>
          </a:bodyPr>
          <a:lstStyle/>
          <a:p>
            <a:pPr algn="just" rtl="1">
              <a:buNone/>
            </a:pPr>
            <a:r>
              <a:rPr lang="fa-IR" sz="2000" dirty="0" smtClean="0"/>
              <a:t>1- با از بین رفتن علائم ظاهری عفونت، بیمار از ادامه مصرف دارو خودداری کرده و دوره درمانی خود را ناتمام باقی می گذارد.</a:t>
            </a:r>
          </a:p>
          <a:p>
            <a:pPr algn="just" rtl="1">
              <a:buNone/>
            </a:pPr>
            <a:endParaRPr lang="fa-IR" sz="2000" dirty="0" smtClean="0"/>
          </a:p>
          <a:p>
            <a:pPr algn="just" rtl="1">
              <a:buNone/>
            </a:pPr>
            <a:r>
              <a:rPr lang="fa-IR" sz="2000" dirty="0" smtClean="0"/>
              <a:t>2- باعث مصرف بیش از حد و غیرضروری دارو شود.</a:t>
            </a:r>
          </a:p>
          <a:p>
            <a:pPr algn="just">
              <a:buNone/>
            </a:pPr>
            <a:r>
              <a:rPr lang="en-US" sz="1800" b="1" dirty="0" smtClean="0"/>
              <a:t>Topical Cream Hydrocortisone Acetate      1%          N=1 Tube</a:t>
            </a:r>
          </a:p>
          <a:p>
            <a:pPr algn="just" rtl="1">
              <a:buNone/>
            </a:pPr>
            <a:r>
              <a:rPr lang="fa-IR" sz="1800" dirty="0" smtClean="0"/>
              <a:t>هر روز یکبار درناحیه تناسلی خارجی بمدت 5 روز موضعی استعمال شود.</a:t>
            </a:r>
          </a:p>
          <a:p>
            <a:pPr algn="just" rtl="1">
              <a:buNone/>
            </a:pPr>
            <a:r>
              <a:rPr lang="fa-IR" sz="1800" dirty="0" smtClean="0"/>
              <a:t>هر روز یکبار درناحیه تناسلی خارجی تا رفع علائم موضعی استعمال شود </a:t>
            </a:r>
            <a:endParaRPr lang="en-US" sz="1800" dirty="0" smtClean="0"/>
          </a:p>
          <a:p>
            <a:pPr algn="just" rtl="1">
              <a:buNone/>
            </a:pPr>
            <a:endParaRPr lang="fa-IR" sz="2000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11247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4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1142984"/>
            <a:ext cx="8229600" cy="439718"/>
          </a:xfrm>
        </p:spPr>
        <p:txBody>
          <a:bodyPr>
            <a:noAutofit/>
          </a:bodyPr>
          <a:lstStyle/>
          <a:p>
            <a:pPr algn="ctr"/>
            <a:r>
              <a:rPr lang="fa-IR" sz="5400" b="1" dirty="0" smtClean="0">
                <a:solidFill>
                  <a:schemeClr val="tx1"/>
                </a:solidFill>
              </a:rPr>
              <a:t>راه مصرف</a:t>
            </a:r>
            <a:endParaRPr lang="fa-IR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14554"/>
            <a:ext cx="8136904" cy="3662718"/>
          </a:xfrm>
        </p:spPr>
        <p:txBody>
          <a:bodyPr>
            <a:normAutofit/>
          </a:bodyPr>
          <a:lstStyle/>
          <a:p>
            <a:pPr algn="just" rtl="1">
              <a:buNone/>
            </a:pPr>
            <a:r>
              <a:rPr lang="fa-IR" sz="1400" dirty="0" smtClean="0"/>
              <a:t>1- </a:t>
            </a:r>
            <a:r>
              <a:rPr lang="fa-IR" sz="2000" dirty="0" smtClean="0"/>
              <a:t>برخی اشکال دارویی می توانند راههای مصرف متفاوتی داشته باشند. </a:t>
            </a:r>
          </a:p>
          <a:p>
            <a:pPr algn="just" rtl="1">
              <a:buNone/>
            </a:pPr>
            <a:r>
              <a:rPr lang="fa-IR" sz="2000" dirty="0" smtClean="0"/>
              <a:t> مثال مترونیدازول دارای دو شکل قرص خوراکی و قرص واژینال</a:t>
            </a:r>
          </a:p>
          <a:p>
            <a:pPr algn="just" rtl="1">
              <a:buNone/>
            </a:pPr>
            <a:r>
              <a:rPr lang="fa-IR" sz="2000" dirty="0" smtClean="0"/>
              <a:t>مثال: قرص میزوپروستول به صورت خوراکی واژینال، رکتال مصرف میشود.</a:t>
            </a:r>
          </a:p>
          <a:p>
            <a:pPr algn="just" rtl="1">
              <a:buNone/>
            </a:pPr>
            <a:endParaRPr lang="fa-IR" sz="2000" dirty="0" smtClean="0"/>
          </a:p>
          <a:p>
            <a:pPr algn="just" rtl="1">
              <a:buNone/>
            </a:pPr>
            <a:r>
              <a:rPr lang="fa-IR" sz="2000" dirty="0" smtClean="0"/>
              <a:t>2- در برخی شرایط خاص ممکن است یک شکل دارویی برای مصرف از یک  راه غیرمتعارف تجویز شده باشد. </a:t>
            </a:r>
          </a:p>
          <a:p>
            <a:pPr algn="just" rtl="1">
              <a:buNone/>
            </a:pPr>
            <a:r>
              <a:rPr lang="fa-IR" sz="2000" dirty="0" smtClean="0"/>
              <a:t>مثال : آمپول جنتامایسین تزریقی برای بخور</a:t>
            </a:r>
          </a:p>
          <a:p>
            <a:pPr algn="just" rtl="1">
              <a:buNone/>
            </a:pPr>
            <a:endParaRPr lang="en-GB" sz="1400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1365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a-IR" sz="4800" dirty="0" smtClean="0">
                <a:solidFill>
                  <a:schemeClr val="tx1"/>
                </a:solidFill>
              </a:rPr>
              <a:t>راه مصرف دارو</a:t>
            </a:r>
            <a:endParaRPr lang="fa-IR" sz="4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60848"/>
            <a:ext cx="8208912" cy="4104456"/>
          </a:xfrm>
        </p:spPr>
        <p:txBody>
          <a:bodyPr>
            <a:noAutofit/>
          </a:bodyPr>
          <a:lstStyle/>
          <a:p>
            <a:pPr algn="just">
              <a:buNone/>
            </a:pPr>
            <a:endParaRPr lang="en-GB" sz="1200" dirty="0" smtClean="0"/>
          </a:p>
          <a:p>
            <a:pPr algn="just">
              <a:buNone/>
            </a:pPr>
            <a:r>
              <a:rPr lang="en-GB" sz="1200" dirty="0" smtClean="0"/>
              <a:t>Amp </a:t>
            </a:r>
            <a:r>
              <a:rPr lang="en-GB" sz="1400" dirty="0" err="1" smtClean="0"/>
              <a:t>Ceftriaxone</a:t>
            </a:r>
            <a:r>
              <a:rPr lang="en-GB" sz="1400" dirty="0" smtClean="0"/>
              <a:t>      500 mg        </a:t>
            </a:r>
            <a:r>
              <a:rPr lang="en-US" sz="1400" dirty="0" smtClean="0"/>
              <a:t>N : </a:t>
            </a:r>
            <a:r>
              <a:rPr lang="fa-IR" sz="1400" dirty="0" smtClean="0"/>
              <a:t>2</a:t>
            </a:r>
            <a:r>
              <a:rPr lang="en-GB" sz="1400" dirty="0" smtClean="0"/>
              <a:t>                                    . </a:t>
            </a:r>
            <a:r>
              <a:rPr lang="fa-IR" sz="1400" dirty="0" smtClean="0"/>
              <a:t> روزی یکی تزریق شود</a:t>
            </a:r>
          </a:p>
          <a:p>
            <a:pPr algn="just">
              <a:buNone/>
            </a:pPr>
            <a:r>
              <a:rPr lang="en-GB" sz="1400" dirty="0" smtClean="0"/>
              <a:t>Amp </a:t>
            </a:r>
            <a:r>
              <a:rPr lang="en-GB" sz="1400" dirty="0" err="1" smtClean="0"/>
              <a:t>Ceftriaxone</a:t>
            </a:r>
            <a:r>
              <a:rPr lang="en-GB" sz="1400" dirty="0" smtClean="0"/>
              <a:t>      500 mg        </a:t>
            </a:r>
            <a:r>
              <a:rPr lang="en-US" sz="1400" dirty="0" smtClean="0"/>
              <a:t>N : </a:t>
            </a:r>
            <a:r>
              <a:rPr lang="fa-IR" sz="1400" dirty="0" smtClean="0"/>
              <a:t>1</a:t>
            </a:r>
            <a:r>
              <a:rPr lang="en-GB" sz="1400" dirty="0" smtClean="0"/>
              <a:t>                  .</a:t>
            </a:r>
            <a:r>
              <a:rPr lang="fa-IR" sz="1400" dirty="0" smtClean="0"/>
              <a:t> روزانه یک عدد عضلانی تزریق شود</a:t>
            </a:r>
          </a:p>
          <a:p>
            <a:pPr algn="just">
              <a:buNone/>
            </a:pPr>
            <a:endParaRPr lang="en-GB" sz="1400" dirty="0" smtClean="0"/>
          </a:p>
          <a:p>
            <a:pPr algn="just">
              <a:buNone/>
            </a:pPr>
            <a:r>
              <a:rPr lang="en-US" sz="1400" dirty="0" smtClean="0"/>
              <a:t>Supp. </a:t>
            </a:r>
            <a:r>
              <a:rPr lang="en-US" sz="1400" dirty="0" err="1" smtClean="0"/>
              <a:t>Bisacodyl</a:t>
            </a:r>
            <a:r>
              <a:rPr lang="en-US" sz="1400" dirty="0" smtClean="0"/>
              <a:t>         Adult           N : 4                                    </a:t>
            </a:r>
            <a:r>
              <a:rPr lang="fa-IR" sz="1400" dirty="0" smtClean="0"/>
              <a:t> هر شب یکی گذاشته شود. </a:t>
            </a:r>
            <a:endParaRPr lang="en-GB" sz="1400" dirty="0" smtClean="0"/>
          </a:p>
          <a:p>
            <a:pPr algn="just">
              <a:buNone/>
            </a:pPr>
            <a:r>
              <a:rPr lang="en-US" sz="1400" dirty="0" smtClean="0"/>
              <a:t>Supp. </a:t>
            </a:r>
            <a:r>
              <a:rPr lang="en-US" sz="1400" dirty="0" err="1" smtClean="0"/>
              <a:t>Bisacodyl</a:t>
            </a:r>
            <a:r>
              <a:rPr lang="en-US" sz="1400" dirty="0" smtClean="0"/>
              <a:t>         Adult           N : 4                   </a:t>
            </a:r>
            <a:r>
              <a:rPr lang="fa-IR" sz="1400" dirty="0" smtClean="0"/>
              <a:t> هر شب یک عدد  رکتال استعمال شود.</a:t>
            </a:r>
            <a:endParaRPr lang="en-GB" sz="1400" dirty="0" smtClean="0"/>
          </a:p>
          <a:p>
            <a:pPr algn="just">
              <a:buNone/>
            </a:pPr>
            <a:endParaRPr lang="en-GB" sz="1400" dirty="0" smtClean="0"/>
          </a:p>
          <a:p>
            <a:pPr algn="just">
              <a:buNone/>
            </a:pPr>
            <a:r>
              <a:rPr lang="en-GB" sz="1400" dirty="0" smtClean="0"/>
              <a:t>Cap </a:t>
            </a:r>
            <a:r>
              <a:rPr lang="en-GB" sz="1400" dirty="0" err="1" smtClean="0"/>
              <a:t>Doxycycline</a:t>
            </a:r>
            <a:r>
              <a:rPr lang="en-GB" sz="1400" dirty="0" smtClean="0"/>
              <a:t>       100mg         N: 20                                                </a:t>
            </a:r>
            <a:r>
              <a:rPr lang="fa-IR" sz="1400" dirty="0" smtClean="0"/>
              <a:t>یک عدد.</a:t>
            </a:r>
            <a:r>
              <a:rPr lang="en-GB" sz="1400" dirty="0" smtClean="0"/>
              <a:t>  </a:t>
            </a:r>
            <a:r>
              <a:rPr lang="fa-IR" sz="1400" dirty="0" smtClean="0"/>
              <a:t>روزی</a:t>
            </a:r>
          </a:p>
          <a:p>
            <a:pPr algn="just">
              <a:buNone/>
            </a:pPr>
            <a:r>
              <a:rPr lang="en-GB" sz="1400" dirty="0" smtClean="0"/>
              <a:t>Cap </a:t>
            </a:r>
            <a:r>
              <a:rPr lang="en-GB" sz="1400" dirty="0" err="1" smtClean="0"/>
              <a:t>Doxycycline</a:t>
            </a:r>
            <a:r>
              <a:rPr lang="en-GB" sz="1400" dirty="0" smtClean="0"/>
              <a:t>       100mg         N: 20                                 </a:t>
            </a:r>
            <a:r>
              <a:rPr lang="fa-IR" sz="1400" dirty="0" smtClean="0"/>
              <a:t>یک عدد میل شود.</a:t>
            </a:r>
            <a:r>
              <a:rPr lang="en-GB" sz="1400" dirty="0" smtClean="0"/>
              <a:t>  </a:t>
            </a:r>
            <a:r>
              <a:rPr lang="fa-IR" sz="1400" dirty="0" smtClean="0"/>
              <a:t>روزی</a:t>
            </a:r>
            <a:endParaRPr lang="en-GB" sz="1400" dirty="0" smtClean="0"/>
          </a:p>
          <a:p>
            <a:pPr algn="just">
              <a:buNone/>
            </a:pPr>
            <a:endParaRPr lang="en-US" sz="1400" dirty="0" smtClean="0"/>
          </a:p>
          <a:p>
            <a:pPr algn="just">
              <a:buNone/>
            </a:pPr>
            <a:r>
              <a:rPr lang="en-US" sz="1400" dirty="0" smtClean="0"/>
              <a:t>Vaginal Cream </a:t>
            </a:r>
            <a:r>
              <a:rPr lang="en-US" sz="1400" dirty="0" err="1" smtClean="0"/>
              <a:t>Clotrimazole</a:t>
            </a:r>
            <a:r>
              <a:rPr lang="en-US" sz="1400" dirty="0" smtClean="0"/>
              <a:t>   1%    N : 1 Tube </a:t>
            </a:r>
            <a:r>
              <a:rPr lang="fa-IR" sz="1400" dirty="0" smtClean="0"/>
              <a:t>هر شب یک اپلیکاتور استعما ل شود     </a:t>
            </a:r>
            <a:endParaRPr lang="en-GB" sz="1400" dirty="0" smtClean="0"/>
          </a:p>
          <a:p>
            <a:pPr lvl="0" algn="just">
              <a:buNone/>
            </a:pPr>
            <a:r>
              <a:rPr lang="en-US" sz="1400" dirty="0" smtClean="0"/>
              <a:t>Vaginal Cream </a:t>
            </a:r>
            <a:r>
              <a:rPr lang="en-US" sz="1400" dirty="0" err="1" smtClean="0"/>
              <a:t>Clotrimazole</a:t>
            </a:r>
            <a:r>
              <a:rPr lang="en-US" sz="1400" dirty="0" smtClean="0"/>
              <a:t>   1%    N : 1 Tube </a:t>
            </a:r>
            <a:r>
              <a:rPr lang="fa-IR" sz="1200" b="1" dirty="0" smtClean="0"/>
              <a:t>هر شب یک اپلیکاتور واژینال استعما ل شود      </a:t>
            </a:r>
            <a:endParaRPr lang="en-US" sz="1200" b="1" dirty="0" smtClean="0"/>
          </a:p>
          <a:p>
            <a:pPr algn="just"/>
            <a:endParaRPr lang="fa-IR" sz="12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692" y="8881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6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908720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fa-IR" b="1" dirty="0" smtClean="0">
                <a:solidFill>
                  <a:schemeClr val="tx1"/>
                </a:solidFill>
              </a:rPr>
              <a:t>7- امضا و مهر </a:t>
            </a:r>
            <a:r>
              <a:rPr lang="fa-IR" b="1" dirty="0" smtClean="0">
                <a:solidFill>
                  <a:schemeClr val="tx1"/>
                </a:solidFill>
              </a:rPr>
              <a:t>درمانگر</a:t>
            </a:r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04864"/>
            <a:ext cx="8064896" cy="3600400"/>
          </a:xfrm>
        </p:spPr>
        <p:txBody>
          <a:bodyPr>
            <a:normAutofit/>
          </a:bodyPr>
          <a:lstStyle/>
          <a:p>
            <a:pPr marL="457200" indent="-457200" algn="just" rtl="1">
              <a:buFont typeface="+mj-lt"/>
              <a:buAutoNum type="arabicPeriod"/>
            </a:pPr>
            <a:r>
              <a:rPr lang="fa-IR" sz="1600" b="1" dirty="0" smtClean="0"/>
              <a:t>حقوقی و قانونی</a:t>
            </a:r>
          </a:p>
          <a:p>
            <a:pPr marL="457200" indent="-457200" algn="just" rtl="1">
              <a:buFont typeface="+mj-lt"/>
              <a:buAutoNum type="arabicPeriod"/>
            </a:pPr>
            <a:r>
              <a:rPr lang="fa-IR" sz="1600" b="1" dirty="0" smtClean="0"/>
              <a:t>کسی نمی تواند از طرف همکار خود یا به عنوان جانشین وی نسخه ای را امضا نماید.</a:t>
            </a:r>
          </a:p>
          <a:p>
            <a:pPr marL="457200" indent="-457200" algn="just" rtl="1">
              <a:buFont typeface="+mj-lt"/>
              <a:buAutoNum type="arabicPeriod"/>
            </a:pPr>
            <a:r>
              <a:rPr lang="fa-IR" sz="1600" b="1" dirty="0" smtClean="0"/>
              <a:t>نسخه های دارویی باید مستقیما و بصورت دستی توسط درمانگر امضا شوند.</a:t>
            </a:r>
          </a:p>
          <a:p>
            <a:pPr algn="just" rtl="1">
              <a:buNone/>
            </a:pPr>
            <a:endParaRPr lang="fa-IR" sz="1600" b="1" dirty="0" smtClean="0"/>
          </a:p>
          <a:p>
            <a:pPr algn="just" rtl="1">
              <a:buNone/>
            </a:pPr>
            <a:endParaRPr lang="fa-IR" sz="1600" b="1" dirty="0" smtClean="0"/>
          </a:p>
          <a:p>
            <a:pPr algn="just" rtl="1">
              <a:buNone/>
            </a:pPr>
            <a:r>
              <a:rPr lang="fa-IR" sz="1600" b="1" dirty="0" smtClean="0"/>
              <a:t>مهر درمانگر</a:t>
            </a:r>
          </a:p>
          <a:p>
            <a:pPr algn="just" rtl="1">
              <a:buFont typeface="Wingdings" pitchFamily="2" charset="2"/>
              <a:buChar char="v"/>
            </a:pPr>
            <a:r>
              <a:rPr lang="fa-IR" sz="1600" b="1" dirty="0" smtClean="0"/>
              <a:t>نام و نام خانوادگی</a:t>
            </a:r>
          </a:p>
          <a:p>
            <a:pPr algn="just" rtl="1">
              <a:buFont typeface="Wingdings" pitchFamily="2" charset="2"/>
              <a:buChar char="v"/>
            </a:pPr>
            <a:r>
              <a:rPr lang="fa-IR" sz="1600" b="1" dirty="0" smtClean="0"/>
              <a:t>شماره نظام پزشکی</a:t>
            </a:r>
          </a:p>
          <a:p>
            <a:pPr algn="just" rtl="1">
              <a:buFont typeface="Wingdings" pitchFamily="2" charset="2"/>
              <a:buChar char="v"/>
            </a:pPr>
            <a:r>
              <a:rPr lang="fa-IR" sz="1600" b="1" dirty="0" smtClean="0"/>
              <a:t>نوع و سطح تخصص وی </a:t>
            </a:r>
          </a:p>
          <a:p>
            <a:pPr algn="just" rtl="1">
              <a:buFont typeface="Wingdings" pitchFamily="2" charset="2"/>
              <a:buChar char="v"/>
            </a:pPr>
            <a:r>
              <a:rPr lang="fa-IR" sz="1600" b="1" dirty="0" smtClean="0"/>
              <a:t>زبان فارسی و بدون بکارگیری اختصارات</a:t>
            </a:r>
            <a:endParaRPr lang="en-US" sz="1600" b="1" dirty="0" smtClean="0"/>
          </a:p>
          <a:p>
            <a:pPr algn="just" rtl="1">
              <a:buNone/>
            </a:pPr>
            <a:endParaRPr lang="fa-IR" sz="16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908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5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19256" cy="864096"/>
          </a:xfrm>
        </p:spPr>
        <p:txBody>
          <a:bodyPr>
            <a:noAutofit/>
          </a:bodyPr>
          <a:lstStyle/>
          <a:p>
            <a:pPr algn="justLow"/>
            <a:r>
              <a:rPr lang="fa-IR" sz="2800" b="1" dirty="0" smtClean="0">
                <a:solidFill>
                  <a:schemeClr val="tx1"/>
                </a:solidFill>
              </a:rPr>
              <a:t>شایع ترین خطاهایی  که پزشکان در نسخه نویسی مرتکب می </a:t>
            </a:r>
            <a:r>
              <a:rPr lang="fa-IR" sz="2800" b="1" dirty="0" smtClean="0">
                <a:solidFill>
                  <a:schemeClr val="tx1"/>
                </a:solidFill>
              </a:rPr>
              <a:t>شوند: 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endParaRPr lang="fa-IR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071678"/>
            <a:ext cx="8462174" cy="4643470"/>
          </a:xfrm>
        </p:spPr>
        <p:txBody>
          <a:bodyPr>
            <a:normAutofit/>
          </a:bodyPr>
          <a:lstStyle/>
          <a:p>
            <a:pPr lvl="0" algn="r" rtl="1">
              <a:buFont typeface="Wingdings" pitchFamily="2" charset="2"/>
              <a:buChar char="ü"/>
            </a:pPr>
            <a:endParaRPr lang="fa-IR" sz="2000" dirty="0" smtClean="0"/>
          </a:p>
          <a:p>
            <a:pPr lvl="0" algn="r" rtl="1">
              <a:buFont typeface="Wingdings" pitchFamily="2" charset="2"/>
              <a:buChar char="ü"/>
            </a:pPr>
            <a:endParaRPr lang="fa-IR" sz="2000" dirty="0"/>
          </a:p>
          <a:p>
            <a:pPr lvl="0" algn="r" rtl="1">
              <a:buFont typeface="Wingdings" pitchFamily="2" charset="2"/>
              <a:buChar char="ü"/>
            </a:pPr>
            <a:r>
              <a:rPr lang="fa-IR" sz="2000" dirty="0" smtClean="0"/>
              <a:t>تجویز </a:t>
            </a:r>
            <a:r>
              <a:rPr lang="fa-IR" sz="2000" dirty="0" smtClean="0"/>
              <a:t>غلط دارو </a:t>
            </a:r>
            <a:endParaRPr lang="en-US" sz="2000" dirty="0" smtClean="0"/>
          </a:p>
          <a:p>
            <a:pPr lvl="0" algn="r" rtl="1">
              <a:buFont typeface="Wingdings" pitchFamily="2" charset="2"/>
              <a:buChar char="ü"/>
            </a:pPr>
            <a:r>
              <a:rPr lang="fa-IR" sz="2000" dirty="0" smtClean="0"/>
              <a:t>تجویز دوز نامناسب دارو</a:t>
            </a:r>
            <a:endParaRPr lang="en-US" sz="2000" dirty="0" smtClean="0"/>
          </a:p>
          <a:p>
            <a:pPr lvl="0" algn="r" rtl="1">
              <a:buFont typeface="Wingdings" pitchFamily="2" charset="2"/>
              <a:buChar char="ü"/>
            </a:pPr>
            <a:r>
              <a:rPr lang="fa-IR" sz="2000" dirty="0" smtClean="0"/>
              <a:t>زمان و دفعات نامناسب مصرف </a:t>
            </a:r>
            <a:endParaRPr lang="en-US" sz="2000" dirty="0" smtClean="0"/>
          </a:p>
          <a:p>
            <a:pPr lvl="0" algn="r" rtl="1">
              <a:buFont typeface="Wingdings" pitchFamily="2" charset="2"/>
              <a:buChar char="ü"/>
            </a:pPr>
            <a:r>
              <a:rPr lang="fa-IR" sz="2000" dirty="0" smtClean="0"/>
              <a:t>تجویز شکل دارویی نامناسب</a:t>
            </a:r>
            <a:endParaRPr lang="en-US" sz="2000" dirty="0" smtClean="0"/>
          </a:p>
          <a:p>
            <a:pPr lvl="0" algn="r" rtl="1">
              <a:buFont typeface="Wingdings" pitchFamily="2" charset="2"/>
              <a:buChar char="ü"/>
            </a:pPr>
            <a:r>
              <a:rPr lang="fa-IR" sz="2000" dirty="0" smtClean="0"/>
              <a:t>دستور غلط برای آماده سازی دارو</a:t>
            </a:r>
            <a:endParaRPr lang="en-US" sz="2000" dirty="0" smtClean="0"/>
          </a:p>
          <a:p>
            <a:pPr lvl="0" algn="r" rtl="1">
              <a:buFont typeface="Wingdings" pitchFamily="2" charset="2"/>
              <a:buChar char="ü"/>
            </a:pPr>
            <a:r>
              <a:rPr lang="fa-IR" sz="2000" dirty="0" smtClean="0"/>
              <a:t>دستور استفاده از یک تکنیک غلط برای استفاده از دارو </a:t>
            </a:r>
            <a:endParaRPr lang="en-US" sz="2000" dirty="0" smtClean="0"/>
          </a:p>
          <a:p>
            <a:pPr lvl="0" algn="r" rtl="1">
              <a:buFont typeface="Wingdings" pitchFamily="2" charset="2"/>
              <a:buChar char="ü"/>
            </a:pPr>
            <a:r>
              <a:rPr lang="fa-IR" sz="2000" dirty="0" smtClean="0"/>
              <a:t>خطا در پایش دارو – درمانی</a:t>
            </a:r>
            <a:endParaRPr lang="en-US" sz="2000" dirty="0" smtClean="0"/>
          </a:p>
          <a:p>
            <a:pPr lvl="0" algn="r" rtl="1">
              <a:buFont typeface="Wingdings" pitchFamily="2" charset="2"/>
              <a:buChar char="ü"/>
            </a:pPr>
            <a:r>
              <a:rPr lang="fa-IR" sz="2000" dirty="0" smtClean="0"/>
              <a:t>تجویز دارویی که بیمار پذیرش مناسب برای استفاده از آن را ندارد.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19256" cy="1092660"/>
          </a:xfrm>
        </p:spPr>
        <p:txBody>
          <a:bodyPr>
            <a:noAutofit/>
          </a:bodyPr>
          <a:lstStyle/>
          <a:p>
            <a:pPr algn="justLow"/>
            <a:r>
              <a:rPr lang="fa-IR" sz="2800" b="1" dirty="0" smtClean="0">
                <a:solidFill>
                  <a:schemeClr val="tx1"/>
                </a:solidFill>
              </a:rPr>
              <a:t>شایع ترین خطاهایی  که پزشکان در نسخه نویسی مرتکب می شوند </a:t>
            </a: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endParaRPr lang="fa-IR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071678"/>
            <a:ext cx="8462174" cy="3733586"/>
          </a:xfrm>
        </p:spPr>
        <p:txBody>
          <a:bodyPr>
            <a:normAutofit/>
          </a:bodyPr>
          <a:lstStyle/>
          <a:p>
            <a:pPr lvl="0" algn="just" rtl="1">
              <a:buFont typeface="Wingdings" pitchFamily="2" charset="2"/>
              <a:buChar char="ü"/>
            </a:pPr>
            <a:endParaRPr lang="fa-IR" sz="2000" dirty="0" smtClean="0"/>
          </a:p>
          <a:p>
            <a:pPr lvl="0" algn="just" rtl="1">
              <a:buFont typeface="Wingdings" pitchFamily="2" charset="2"/>
              <a:buChar char="ü"/>
            </a:pPr>
            <a:r>
              <a:rPr lang="fa-IR" sz="2000" dirty="0" smtClean="0"/>
              <a:t>تجویز </a:t>
            </a:r>
            <a:r>
              <a:rPr lang="fa-IR" sz="2000" dirty="0" smtClean="0"/>
              <a:t>دو یا چند دارو که با هم تداخلات مهم و خطرناکی دارند.</a:t>
            </a:r>
            <a:endParaRPr lang="en-US" sz="2000" dirty="0" smtClean="0"/>
          </a:p>
          <a:p>
            <a:pPr lvl="0" algn="just" rtl="1">
              <a:buFont typeface="Wingdings" pitchFamily="2" charset="2"/>
              <a:buChar char="ü"/>
            </a:pPr>
            <a:r>
              <a:rPr lang="fa-IR" sz="2000" dirty="0" smtClean="0"/>
              <a:t>از قلم افتادن یک داروی مهم و حیاتی در تجویز پزشک.</a:t>
            </a:r>
            <a:endParaRPr lang="en-US" sz="2000" dirty="0" smtClean="0"/>
          </a:p>
          <a:p>
            <a:pPr lvl="0" algn="just" rtl="1">
              <a:buFont typeface="Wingdings" pitchFamily="2" charset="2"/>
              <a:buChar char="ü"/>
            </a:pPr>
            <a:r>
              <a:rPr lang="fa-IR" sz="2000" dirty="0" smtClean="0"/>
              <a:t>ناخوانا بودن نسخه </a:t>
            </a:r>
            <a:endParaRPr lang="en-US" sz="2000" dirty="0" smtClean="0"/>
          </a:p>
          <a:p>
            <a:pPr lvl="0" algn="just" rtl="1">
              <a:buFont typeface="Wingdings" pitchFamily="2" charset="2"/>
              <a:buChar char="ü"/>
            </a:pPr>
            <a:r>
              <a:rPr lang="fa-IR" sz="2000" dirty="0" smtClean="0"/>
              <a:t>شباهت زیاد نام داروها به </a:t>
            </a:r>
            <a:r>
              <a:rPr lang="fa-IR" sz="2000" dirty="0" smtClean="0"/>
              <a:t>همدیگر</a:t>
            </a:r>
            <a:endParaRPr lang="en-US" sz="2000" dirty="0" smtClean="0"/>
          </a:p>
          <a:p>
            <a:pPr lvl="0" algn="just" rtl="1">
              <a:buFont typeface="Wingdings" pitchFamily="2" charset="2"/>
              <a:buChar char="ü"/>
            </a:pPr>
            <a:r>
              <a:rPr lang="fa-IR" sz="2000" dirty="0" smtClean="0"/>
              <a:t>کامل ننوشتن نام داروها</a:t>
            </a:r>
            <a:endParaRPr lang="en-US" sz="2000" dirty="0" smtClean="0"/>
          </a:p>
          <a:p>
            <a:pPr lvl="0" algn="just" rtl="1">
              <a:buFont typeface="Wingdings" pitchFamily="2" charset="2"/>
              <a:buChar char="ü"/>
            </a:pPr>
            <a:r>
              <a:rPr lang="fa-IR" sz="2000" dirty="0" smtClean="0"/>
              <a:t>استفاده ازاختصارات در نوشتن نام دارو ، دوز مصرف ، دفعات و راه مصرف</a:t>
            </a:r>
            <a:endParaRPr lang="en-US" sz="2000" dirty="0" smtClean="0"/>
          </a:p>
          <a:p>
            <a:pPr algn="just" rtl="1">
              <a:buFont typeface="Wingdings" pitchFamily="2" charset="2"/>
              <a:buChar char="ü"/>
            </a:pPr>
            <a:r>
              <a:rPr lang="fa-IR" sz="2000" dirty="0" smtClean="0"/>
              <a:t>دستور دارویی به طور کامل نوشته نشده است .</a:t>
            </a:r>
            <a:endParaRPr lang="fa-I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472" y="1357298"/>
            <a:ext cx="814393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fa-IR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گام پنجم </a:t>
            </a:r>
            <a:br>
              <a:rPr lang="fa-IR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fa-IR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fa-IR" sz="7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دادن اطلاعات روش مصرف</a:t>
            </a:r>
            <a:r>
              <a:rPr lang="fa-IR" sz="72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fa-IR" sz="7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373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836712"/>
            <a:ext cx="8229600" cy="960304"/>
          </a:xfrm>
        </p:spPr>
        <p:txBody>
          <a:bodyPr>
            <a:noAutofit/>
          </a:bodyPr>
          <a:lstStyle/>
          <a:p>
            <a:pPr algn="ctr"/>
            <a:r>
              <a:rPr lang="fa-IR" b="1" dirty="0" smtClean="0">
                <a:solidFill>
                  <a:schemeClr val="tx1"/>
                </a:solidFill>
              </a:rPr>
              <a:t/>
            </a:r>
            <a:br>
              <a:rPr lang="fa-IR" b="1" dirty="0" smtClean="0">
                <a:solidFill>
                  <a:schemeClr val="tx1"/>
                </a:solidFill>
              </a:rPr>
            </a:br>
            <a:r>
              <a:rPr lang="fa-IR" b="1" dirty="0" smtClean="0">
                <a:solidFill>
                  <a:schemeClr val="tx1"/>
                </a:solidFill>
              </a:rPr>
              <a:t>دادن اطلاعات روش مصرف و </a:t>
            </a:r>
            <a:r>
              <a:rPr lang="fa-IR" b="1" dirty="0" smtClean="0">
                <a:solidFill>
                  <a:schemeClr val="tx1"/>
                </a:solidFill>
              </a:rPr>
              <a:t>هشدارها</a:t>
            </a:r>
            <a:endParaRPr lang="fa-IR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852936"/>
            <a:ext cx="8136904" cy="3024336"/>
          </a:xfrm>
        </p:spPr>
        <p:txBody>
          <a:bodyPr>
            <a:normAutofit/>
          </a:bodyPr>
          <a:lstStyle/>
          <a:p>
            <a:pPr algn="just" rtl="1">
              <a:buNone/>
            </a:pPr>
            <a:r>
              <a:rPr lang="fa-IR" sz="2000" dirty="0"/>
              <a:t>1.	</a:t>
            </a:r>
            <a:r>
              <a:rPr lang="fa-IR" sz="2000" dirty="0" smtClean="0"/>
              <a:t>می</a:t>
            </a:r>
            <a:r>
              <a:rPr lang="en-US" sz="2000" dirty="0" smtClean="0"/>
              <a:t> </a:t>
            </a:r>
            <a:r>
              <a:rPr lang="fa-IR" sz="2000" dirty="0" smtClean="0"/>
              <a:t>توان </a:t>
            </a:r>
            <a:r>
              <a:rPr lang="fa-IR" sz="2000" dirty="0"/>
              <a:t>اطلاعات دارویی را برای آنها </a:t>
            </a:r>
            <a:r>
              <a:rPr lang="fa-IR" sz="2000" dirty="0" smtClean="0"/>
              <a:t>نوشت.</a:t>
            </a:r>
            <a:endParaRPr lang="fa-IR" sz="2000" dirty="0"/>
          </a:p>
          <a:p>
            <a:pPr algn="just" rtl="1">
              <a:buNone/>
            </a:pPr>
            <a:r>
              <a:rPr lang="fa-IR" sz="2000" dirty="0"/>
              <a:t>2.	</a:t>
            </a:r>
            <a:r>
              <a:rPr lang="fa-IR" sz="2000" dirty="0" smtClean="0"/>
              <a:t>می</a:t>
            </a:r>
            <a:r>
              <a:rPr lang="en-US" sz="2000" dirty="0" smtClean="0"/>
              <a:t> </a:t>
            </a:r>
            <a:r>
              <a:rPr lang="fa-IR" sz="2000" dirty="0" smtClean="0"/>
              <a:t>توان </a:t>
            </a:r>
            <a:r>
              <a:rPr lang="fa-IR" sz="2000" dirty="0"/>
              <a:t>از داروساز بخواهید که مطالب را مجدداً برای بیمار توضیح </a:t>
            </a:r>
            <a:r>
              <a:rPr lang="fa-IR" sz="2000" dirty="0" smtClean="0"/>
              <a:t>دهد.</a:t>
            </a:r>
            <a:endParaRPr lang="fa-IR" sz="2000" dirty="0"/>
          </a:p>
          <a:p>
            <a:pPr algn="just" rtl="1">
              <a:buNone/>
            </a:pPr>
            <a:r>
              <a:rPr lang="fa-IR" sz="2000" dirty="0"/>
              <a:t>3.	اگر ممکن باشد با جزوات آموزشی یا تصاویر، روش مصرف دارو را به وی تفهیم </a:t>
            </a:r>
            <a:r>
              <a:rPr lang="fa-IR" sz="2000" dirty="0" smtClean="0"/>
              <a:t>کرد.</a:t>
            </a:r>
            <a:endParaRPr lang="fa-IR" sz="2000" dirty="0"/>
          </a:p>
          <a:p>
            <a:pPr algn="just" rtl="1">
              <a:buNone/>
            </a:pPr>
            <a:endParaRPr lang="fa-IR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7728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357298"/>
            <a:ext cx="8229600" cy="2786082"/>
          </a:xfrm>
        </p:spPr>
        <p:txBody>
          <a:bodyPr>
            <a:noAutofit/>
          </a:bodyPr>
          <a:lstStyle/>
          <a:p>
            <a:pPr algn="ctr"/>
            <a:r>
              <a:rPr lang="fa-IR" sz="9600" dirty="0" smtClean="0">
                <a:solidFill>
                  <a:schemeClr val="tx1"/>
                </a:solidFill>
              </a:rPr>
              <a:t>گلو درد</a:t>
            </a:r>
            <a:endParaRPr lang="fa-IR" sz="9600" dirty="0">
              <a:solidFill>
                <a:schemeClr val="tx1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908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1472" y="1357298"/>
            <a:ext cx="814393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fa-IR" sz="9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گام ششم </a:t>
            </a:r>
            <a:br>
              <a:rPr lang="fa-IR" sz="9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fa-IR" sz="9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پایش درمان </a:t>
            </a:r>
            <a:endParaRPr lang="fa-IR" sz="9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579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a-IR" sz="6000" b="1" dirty="0" smtClean="0">
                <a:solidFill>
                  <a:schemeClr val="tx1"/>
                </a:solidFill>
              </a:rPr>
              <a:t>انواع پایش</a:t>
            </a:r>
            <a:endParaRPr lang="fa-IR" sz="60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14554"/>
            <a:ext cx="8064896" cy="3662718"/>
          </a:xfrm>
        </p:spPr>
        <p:txBody>
          <a:bodyPr>
            <a:normAutofit/>
          </a:bodyPr>
          <a:lstStyle/>
          <a:p>
            <a:pPr marL="514350" indent="-514350" algn="just" rtl="1">
              <a:buFont typeface="+mj-lt"/>
              <a:buAutoNum type="arabicPeriod"/>
            </a:pPr>
            <a:endParaRPr lang="fa-IR" sz="2000" b="1" dirty="0" smtClean="0"/>
          </a:p>
          <a:p>
            <a:pPr marL="514350" indent="-514350" algn="just" rtl="1">
              <a:buFont typeface="+mj-lt"/>
              <a:buAutoNum type="arabicPeriod"/>
            </a:pPr>
            <a:r>
              <a:rPr lang="fa-IR" sz="2000" b="1" dirty="0" smtClean="0"/>
              <a:t>پایش </a:t>
            </a:r>
            <a:r>
              <a:rPr lang="fa-IR" sz="2000" b="1" dirty="0" smtClean="0"/>
              <a:t>غیرفعال </a:t>
            </a:r>
            <a:r>
              <a:rPr lang="en-US" sz="2000" b="1" dirty="0" smtClean="0"/>
              <a:t>(  Passive )</a:t>
            </a:r>
            <a:endParaRPr lang="en-US" sz="2000" dirty="0" smtClean="0"/>
          </a:p>
          <a:p>
            <a:pPr marL="514350" indent="-514350" algn="just" rtl="1">
              <a:buFont typeface="+mj-lt"/>
              <a:buAutoNum type="arabicPeriod"/>
            </a:pPr>
            <a:r>
              <a:rPr lang="fa-IR" sz="2000" b="1" dirty="0" smtClean="0"/>
              <a:t>پایش فعال ( </a:t>
            </a:r>
            <a:r>
              <a:rPr lang="en-US" sz="2000" b="1" dirty="0" smtClean="0"/>
              <a:t>( Active</a:t>
            </a:r>
            <a:endParaRPr lang="fa-IR" sz="2000" b="1" dirty="0" smtClean="0"/>
          </a:p>
          <a:p>
            <a:pPr marL="514350" indent="201613" algn="just" rtl="1">
              <a:buFont typeface="Wingdings" pitchFamily="2" charset="2"/>
              <a:buChar char="ü"/>
              <a:tabLst>
                <a:tab pos="1082675" algn="l"/>
              </a:tabLst>
            </a:pPr>
            <a:r>
              <a:rPr lang="fa-IR" sz="2000" dirty="0" smtClean="0"/>
              <a:t>نوع بیماری </a:t>
            </a:r>
          </a:p>
          <a:p>
            <a:pPr marL="514350" indent="201613" algn="just" rtl="1">
              <a:buFont typeface="Wingdings" pitchFamily="2" charset="2"/>
              <a:buChar char="ü"/>
              <a:tabLst>
                <a:tab pos="1082675" algn="l"/>
              </a:tabLst>
            </a:pPr>
            <a:r>
              <a:rPr lang="fa-IR" sz="2000" dirty="0" smtClean="0"/>
              <a:t>مقدار تجویز دارو</a:t>
            </a:r>
          </a:p>
          <a:p>
            <a:pPr marL="514350" indent="201613" algn="just" rtl="1">
              <a:buFont typeface="Wingdings" pitchFamily="2" charset="2"/>
              <a:buChar char="ü"/>
              <a:tabLst>
                <a:tab pos="1082675" algn="l"/>
              </a:tabLst>
            </a:pPr>
            <a:r>
              <a:rPr lang="fa-IR" sz="2000" dirty="0" smtClean="0"/>
              <a:t>فواصل پایش در شروع درمان معمولا کوتاهتر</a:t>
            </a:r>
          </a:p>
          <a:p>
            <a:pPr marL="514350" indent="201613" algn="just" rtl="1">
              <a:buFont typeface="Wingdings" pitchFamily="2" charset="2"/>
              <a:buChar char="ü"/>
              <a:tabLst>
                <a:tab pos="1082675" algn="l"/>
              </a:tabLst>
            </a:pPr>
            <a:r>
              <a:rPr lang="fa-IR" sz="2000" dirty="0" smtClean="0"/>
              <a:t>طول مدت درمان طولانی : بیمار باید حداقل هر سه ماه یکبار ویزیت شود.</a:t>
            </a:r>
            <a:endParaRPr lang="fa-IR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988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3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 rtl="1">
              <a:buNone/>
            </a:pPr>
            <a:r>
              <a:rPr lang="fa-IR" sz="3600" b="1" dirty="0" smtClean="0"/>
              <a:t>مراحل پایش درمان</a:t>
            </a:r>
          </a:p>
          <a:p>
            <a:pPr algn="r" rtl="1"/>
            <a:endParaRPr lang="fa-IR" sz="2000" dirty="0"/>
          </a:p>
          <a:p>
            <a:pPr algn="r" rtl="1"/>
            <a:endParaRPr lang="fa-IR" sz="2000" dirty="0" smtClean="0"/>
          </a:p>
          <a:p>
            <a:pPr algn="r" rtl="1"/>
            <a:endParaRPr lang="fa-IR" sz="2000" dirty="0"/>
          </a:p>
          <a:p>
            <a:pPr algn="r" rtl="1"/>
            <a:endParaRPr lang="fa-IR" sz="2000" dirty="0" smtClean="0"/>
          </a:p>
          <a:p>
            <a:pPr algn="r" rtl="1"/>
            <a:r>
              <a:rPr lang="fa-IR" sz="2000" b="1" dirty="0" smtClean="0"/>
              <a:t>آیا درمان موثر بوده است؟</a:t>
            </a:r>
          </a:p>
          <a:p>
            <a:pPr marL="0" indent="0" algn="r" rtl="1">
              <a:buNone/>
            </a:pPr>
            <a:r>
              <a:rPr lang="fa-IR" sz="2000" dirty="0"/>
              <a:t>ا</a:t>
            </a:r>
            <a:r>
              <a:rPr lang="fa-IR" sz="2000" dirty="0" smtClean="0"/>
              <a:t>لف- بلی و بیماری بهبود یافته است          درمان متوقف می شود.</a:t>
            </a:r>
          </a:p>
          <a:p>
            <a:pPr marL="0" indent="0" algn="r" rtl="1">
              <a:buNone/>
            </a:pPr>
            <a:r>
              <a:rPr lang="fa-IR" sz="2000" dirty="0" smtClean="0"/>
              <a:t>ب- بلی و اما کامل نشده است         آیا عارضه جانبی جدی وجود دارد؟؟</a:t>
            </a:r>
          </a:p>
          <a:p>
            <a:pPr marL="0" indent="0" algn="r" rtl="1">
              <a:buNone/>
            </a:pPr>
            <a:r>
              <a:rPr lang="fa-IR" sz="2000" dirty="0"/>
              <a:t> </a:t>
            </a:r>
            <a:r>
              <a:rPr lang="fa-IR" sz="2000" dirty="0" smtClean="0"/>
              <a:t>                      خیر        درمان می تواند ادامه پیدا کند.</a:t>
            </a:r>
          </a:p>
          <a:p>
            <a:pPr marL="0" indent="0" algn="r" rtl="1">
              <a:buNone/>
            </a:pPr>
            <a:r>
              <a:rPr lang="fa-IR" sz="2000" dirty="0"/>
              <a:t> </a:t>
            </a:r>
            <a:r>
              <a:rPr lang="fa-IR" sz="2000" dirty="0" smtClean="0"/>
              <a:t>                      بلی        در مقدار یا نوع دارو تجدید نظر شود.</a:t>
            </a:r>
          </a:p>
          <a:p>
            <a:pPr marL="0" indent="0" algn="r" rtl="1">
              <a:buNone/>
            </a:pPr>
            <a:endParaRPr lang="fa-IR" sz="2000" dirty="0"/>
          </a:p>
          <a:p>
            <a:pPr marL="0" indent="0" algn="r" rtl="1">
              <a:buNone/>
            </a:pPr>
            <a:r>
              <a:rPr lang="fa-IR" sz="2000" dirty="0" smtClean="0"/>
              <a:t>ج- خیر بیماری درمان نشده است        تمامی مراحل را باید بازبینی کنیم.</a:t>
            </a:r>
          </a:p>
          <a:p>
            <a:pPr marL="0" indent="0" algn="r" rtl="1">
              <a:buNone/>
            </a:pP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>
            <a:off x="5864784" y="3501008"/>
            <a:ext cx="504056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4764348" y="3111128"/>
            <a:ext cx="504056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4260292" y="2841216"/>
            <a:ext cx="504056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5757864" y="3795576"/>
            <a:ext cx="504056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4572000" y="4437112"/>
            <a:ext cx="504056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4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unched Tape 4"/>
          <p:cNvSpPr/>
          <p:nvPr/>
        </p:nvSpPr>
        <p:spPr>
          <a:xfrm>
            <a:off x="1214414" y="785794"/>
            <a:ext cx="6643734" cy="450059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TextBox 6"/>
          <p:cNvSpPr txBox="1"/>
          <p:nvPr/>
        </p:nvSpPr>
        <p:spPr>
          <a:xfrm>
            <a:off x="1285852" y="2143116"/>
            <a:ext cx="642942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600" dirty="0" smtClean="0"/>
              <a:t>درصورتی که دلایل عدم موفقیت درمان مشخص نباشد ؛ بطور جدی باید توقف درمان مورد توجه قرار گیرد.</a:t>
            </a:r>
            <a:endParaRPr lang="fa-I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abak\Desktop\images.jpg56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814"/>
            <a:ext cx="8534400" cy="672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CD4F-5528-4B5A-835E-C6615C4CFAC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0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579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a-IR" sz="6000" b="1" dirty="0" smtClean="0">
                <a:solidFill>
                  <a:schemeClr val="tx1"/>
                </a:solidFill>
              </a:rPr>
              <a:t>بیمار شماره 1 </a:t>
            </a:r>
            <a:endParaRPr lang="fa-IR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786" y="2571745"/>
            <a:ext cx="7746654" cy="3305528"/>
          </a:xfrm>
        </p:spPr>
        <p:txBody>
          <a:bodyPr/>
          <a:lstStyle/>
          <a:p>
            <a:pPr algn="just" rtl="1">
              <a:buNone/>
            </a:pPr>
            <a:r>
              <a:rPr lang="fa-IR" sz="3200" dirty="0" smtClean="0"/>
              <a:t>خانمی </a:t>
            </a:r>
            <a:r>
              <a:rPr lang="fa-IR" sz="3200" dirty="0"/>
              <a:t>54 ساله با شکایت گلودرد به درمانگاه مراجعه نموده است در معاینه ، تنها سرخی مختصری در گلوی وی وجود دارد ؛ بیمار تب و ناراحتی دیگری ندارد.</a:t>
            </a:r>
            <a:endParaRPr lang="en-US" sz="3200" dirty="0"/>
          </a:p>
          <a:p>
            <a:endParaRPr lang="fa-IR" dirty="0">
              <a:solidFill>
                <a:schemeClr val="bg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57232"/>
            <a:ext cx="8280920" cy="1143000"/>
          </a:xfrm>
        </p:spPr>
        <p:txBody>
          <a:bodyPr>
            <a:normAutofit/>
          </a:bodyPr>
          <a:lstStyle/>
          <a:p>
            <a:pPr algn="ctr"/>
            <a:r>
              <a:rPr lang="fa-IR" sz="5400" b="1" dirty="0" smtClean="0">
                <a:solidFill>
                  <a:schemeClr val="tx1"/>
                </a:solidFill>
              </a:rPr>
              <a:t>بیمار شماره 2 </a:t>
            </a:r>
            <a:r>
              <a:rPr lang="fa-IR" sz="2800" dirty="0" smtClean="0">
                <a:solidFill>
                  <a:schemeClr val="tx1"/>
                </a:solidFill>
              </a:rPr>
              <a:t> </a:t>
            </a:r>
            <a:endParaRPr lang="fa-IR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571745"/>
            <a:ext cx="8064896" cy="3377536"/>
          </a:xfrm>
        </p:spPr>
        <p:txBody>
          <a:bodyPr>
            <a:normAutofit/>
          </a:bodyPr>
          <a:lstStyle/>
          <a:p>
            <a:pPr algn="just" rtl="1">
              <a:buNone/>
            </a:pPr>
            <a:r>
              <a:rPr lang="fa-IR" sz="3200" dirty="0" smtClean="0"/>
              <a:t>خانمی </a:t>
            </a:r>
            <a:r>
              <a:rPr lang="fa-IR" sz="3200" dirty="0"/>
              <a:t>32 </a:t>
            </a:r>
            <a:r>
              <a:rPr lang="fa-IR" sz="3200" dirty="0" smtClean="0"/>
              <a:t>ساله </a:t>
            </a:r>
            <a:r>
              <a:rPr lang="fa-IR" sz="3200" dirty="0"/>
              <a:t>شاکی از تب ، گلودرد ، خستگی مفرط و بزرگ شدن غدد لنفاوی در گردن </a:t>
            </a:r>
            <a:r>
              <a:rPr lang="fa-IR" sz="3200" dirty="0" smtClean="0"/>
              <a:t>می باشد </a:t>
            </a:r>
            <a:r>
              <a:rPr lang="fa-IR" sz="3200" dirty="0"/>
              <a:t>. به دلیل ارزیابی آزمایشهای یک هفته پیش خود مراجعه کرده است . </a:t>
            </a:r>
            <a:endParaRPr lang="en-US" sz="3200" dirty="0"/>
          </a:p>
          <a:p>
            <a:endParaRPr lang="fa-IR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1967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5942</TotalTime>
  <Words>2632</Words>
  <Application>Microsoft Office PowerPoint</Application>
  <PresentationFormat>On-screen Show (4:3)</PresentationFormat>
  <Paragraphs>459</Paragraphs>
  <Slides>74</Slides>
  <Notes>2</Notes>
  <HiddenSlides>0</HiddenSlides>
  <MMClips>55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Aspect</vt:lpstr>
      <vt:lpstr>PowerPoint Presentation</vt:lpstr>
      <vt:lpstr>PowerPoint Presentation</vt:lpstr>
      <vt:lpstr>اهداف </vt:lpstr>
      <vt:lpstr>اهداف </vt:lpstr>
      <vt:lpstr>راهنمای تجویز و مصرف منطقی دارو </vt:lpstr>
      <vt:lpstr>PowerPoint Presentation</vt:lpstr>
      <vt:lpstr>گلو درد</vt:lpstr>
      <vt:lpstr>بیمار شماره 1 </vt:lpstr>
      <vt:lpstr>بیمار شماره 2  </vt:lpstr>
      <vt:lpstr>بیمار شماره 3</vt:lpstr>
      <vt:lpstr>بیمار شماره 4</vt:lpstr>
      <vt:lpstr>چکیده گام اول</vt:lpstr>
      <vt:lpstr>PowerPoint Presentation</vt:lpstr>
      <vt:lpstr>بیمار شماره 5</vt:lpstr>
      <vt:lpstr>هدفها و روشهای درمانی</vt:lpstr>
      <vt:lpstr>بیمار شماره 3 </vt:lpstr>
      <vt:lpstr>نتیجه گیری</vt:lpstr>
      <vt:lpstr>PowerPoint Presentation</vt:lpstr>
      <vt:lpstr>گام سوم: انتخاب درمان مناسب</vt:lpstr>
      <vt:lpstr>تفاوت داروی شخصی و درمان شخصی</vt:lpstr>
      <vt:lpstr>درمان شخصی </vt:lpstr>
      <vt:lpstr>یبوست </vt:lpstr>
      <vt:lpstr>اسهال حاد آبکی همراه با کم شدن خفیف آب در کودکان</vt:lpstr>
      <vt:lpstr>زخم باز سطحی </vt:lpstr>
      <vt:lpstr>داروی شخصی</vt:lpstr>
      <vt:lpstr>مفهوم داروی شخصی </vt:lpstr>
      <vt:lpstr>داروی شخصی </vt:lpstr>
      <vt:lpstr>فواید لیست داروهای شخصی </vt:lpstr>
      <vt:lpstr>مراحل انتخاب داروی شخصی</vt:lpstr>
      <vt:lpstr>مرحله نخست  تشخیص را معین کنید </vt:lpstr>
      <vt:lpstr>مرحله دوم  هدفهای درمانی خود را مشخص کنید. </vt:lpstr>
      <vt:lpstr>   مرحله سوم  لیستی از گروههای دارویی مؤثر را آماده سازید</vt:lpstr>
      <vt:lpstr>مرحله چهارم  یک گروه مؤثر را بر اساس شاخص های تعریف شده انتخاب کنید.</vt:lpstr>
      <vt:lpstr>مرحله پنجم  انتخاب یک داروی شخصی</vt:lpstr>
      <vt:lpstr>گام چهارم  نسخه نویسی </vt:lpstr>
      <vt:lpstr>PowerPoint Presentation</vt:lpstr>
      <vt:lpstr>ویژگی های نسخه منطقی</vt:lpstr>
      <vt:lpstr>PowerPoint Presentation</vt:lpstr>
      <vt:lpstr>PowerPoint Presentation</vt:lpstr>
      <vt:lpstr>هوالشافی</vt:lpstr>
      <vt:lpstr>2- تاریخ </vt:lpstr>
      <vt:lpstr>3- مشخصات کامل درمانگر</vt:lpstr>
      <vt:lpstr>PowerPoint Presentation</vt:lpstr>
      <vt:lpstr>PowerPoint Presentation</vt:lpstr>
      <vt:lpstr>6- مشخصات کامل دارو یا داروهای تجویز شده</vt:lpstr>
      <vt:lpstr>نام دارو  </vt:lpstr>
      <vt:lpstr>شکل دارویی</vt:lpstr>
      <vt:lpstr>طبقه بندی اشکال دارویی بر اساس راه مصرف دارو</vt:lpstr>
      <vt:lpstr>طبقه بندی اشکال دارویی بر اساس راه مصرف دارو</vt:lpstr>
      <vt:lpstr>طبقه بندی اشکال دارویی بر اساس راه مصرف دارو</vt:lpstr>
      <vt:lpstr>قرص ها و کپسول ها </vt:lpstr>
      <vt:lpstr>استفاده از تزریقات </vt:lpstr>
      <vt:lpstr>قدرت دارو</vt:lpstr>
      <vt:lpstr>تعداد دارو </vt:lpstr>
      <vt:lpstr>PowerPoint Presentation</vt:lpstr>
      <vt:lpstr>7- دستور مصرف</vt:lpstr>
      <vt:lpstr>دفعات مصرف</vt:lpstr>
      <vt:lpstr>میزان مصرف:</vt:lpstr>
      <vt:lpstr>شرایط مصرف</vt:lpstr>
      <vt:lpstr>شرایط مصرف</vt:lpstr>
      <vt:lpstr>شرایط مصرف</vt:lpstr>
      <vt:lpstr>دوره مصرف</vt:lpstr>
      <vt:lpstr>راه مصرف</vt:lpstr>
      <vt:lpstr>راه مصرف دارو</vt:lpstr>
      <vt:lpstr>7- امضا و مهر درمانگر</vt:lpstr>
      <vt:lpstr>شایع ترین خطاهایی  که پزشکان در نسخه نویسی مرتکب می شوند:  </vt:lpstr>
      <vt:lpstr>شایع ترین خطاهایی  که پزشکان در نسخه نویسی مرتکب می شوند  </vt:lpstr>
      <vt:lpstr>PowerPoint Presentation</vt:lpstr>
      <vt:lpstr> دادن اطلاعات روش مصرف و هشدارها</vt:lpstr>
      <vt:lpstr>PowerPoint Presentation</vt:lpstr>
      <vt:lpstr>انواع پایش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  to good prescribing</dc:title>
  <dc:creator>DELL</dc:creator>
  <cp:lastModifiedBy>Babak</cp:lastModifiedBy>
  <cp:revision>465</cp:revision>
  <dcterms:created xsi:type="dcterms:W3CDTF">2010-06-01T02:36:12Z</dcterms:created>
  <dcterms:modified xsi:type="dcterms:W3CDTF">2022-02-22T19:09:20Z</dcterms:modified>
</cp:coreProperties>
</file>